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notesMasterIdLst>
    <p:notesMasterId r:id="rId24"/>
  </p:notesMasterIdLst>
  <p:handoutMasterIdLst>
    <p:handoutMasterId r:id="rId25"/>
  </p:handoutMasterIdLst>
  <p:sldIdLst>
    <p:sldId id="317" r:id="rId5"/>
    <p:sldId id="281" r:id="rId6"/>
    <p:sldId id="291" r:id="rId7"/>
    <p:sldId id="300" r:id="rId8"/>
    <p:sldId id="301" r:id="rId9"/>
    <p:sldId id="303" r:id="rId10"/>
    <p:sldId id="304" r:id="rId11"/>
    <p:sldId id="306" r:id="rId12"/>
    <p:sldId id="307" r:id="rId13"/>
    <p:sldId id="308" r:id="rId14"/>
    <p:sldId id="309" r:id="rId15"/>
    <p:sldId id="313" r:id="rId16"/>
    <p:sldId id="314" r:id="rId17"/>
    <p:sldId id="315" r:id="rId18"/>
    <p:sldId id="316" r:id="rId19"/>
    <p:sldId id="311" r:id="rId20"/>
    <p:sldId id="312" r:id="rId21"/>
    <p:sldId id="310" r:id="rId22"/>
    <p:sldId id="298" r:id="rId23"/>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cmAuthor id="2" name="Cristina Roman" initials="CR"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C5D2A"/>
    <a:srgbClr val="000000"/>
    <a:srgbClr val="EEEEEE"/>
    <a:srgbClr val="DF411C"/>
    <a:srgbClr val="7F8781"/>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619EAE-CCA7-449D-8AD1-6F82CFA485F0}" v="2" dt="2020-09-23T18:51:18.836"/>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868" autoAdjust="0"/>
  </p:normalViewPr>
  <p:slideViewPr>
    <p:cSldViewPr snapToGrid="0">
      <p:cViewPr varScale="1">
        <p:scale>
          <a:sx n="138" d="100"/>
          <a:sy n="138" d="100"/>
        </p:scale>
        <p:origin x="104" y="596"/>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userId="5cdd7687-fe09-446b-8d55-164312750658" providerId="ADAL" clId="{82619EAE-CCA7-449D-8AD1-6F82CFA485F0}"/>
    <pc:docChg chg="modSld">
      <pc:chgData name="Andres" userId="5cdd7687-fe09-446b-8d55-164312750658" providerId="ADAL" clId="{82619EAE-CCA7-449D-8AD1-6F82CFA485F0}" dt="2020-09-23T18:51:18.823" v="9" actId="20577"/>
      <pc:docMkLst>
        <pc:docMk/>
      </pc:docMkLst>
      <pc:sldChg chg="modSp mod">
        <pc:chgData name="Andres" userId="5cdd7687-fe09-446b-8d55-164312750658" providerId="ADAL" clId="{82619EAE-CCA7-449D-8AD1-6F82CFA485F0}" dt="2020-09-23T18:39:27.617" v="7" actId="20577"/>
        <pc:sldMkLst>
          <pc:docMk/>
          <pc:sldMk cId="1415921049" sldId="281"/>
        </pc:sldMkLst>
        <pc:spChg chg="mod">
          <ac:chgData name="Andres" userId="5cdd7687-fe09-446b-8d55-164312750658" providerId="ADAL" clId="{82619EAE-CCA7-449D-8AD1-6F82CFA485F0}" dt="2020-09-23T18:39:27.617" v="7" actId="20577"/>
          <ac:spMkLst>
            <pc:docMk/>
            <pc:sldMk cId="1415921049" sldId="281"/>
            <ac:spMk id="3" creationId="{00000000-0000-0000-0000-000000000000}"/>
          </ac:spMkLst>
        </pc:spChg>
      </pc:sldChg>
      <pc:sldChg chg="modSp mod">
        <pc:chgData name="Andres" userId="5cdd7687-fe09-446b-8d55-164312750658" providerId="ADAL" clId="{82619EAE-CCA7-449D-8AD1-6F82CFA485F0}" dt="2020-09-23T18:51:18.823" v="9" actId="20577"/>
        <pc:sldMkLst>
          <pc:docMk/>
          <pc:sldMk cId="3746329055" sldId="325"/>
        </pc:sldMkLst>
        <pc:graphicFrameChg chg="mod modGraphic">
          <ac:chgData name="Andres" userId="5cdd7687-fe09-446b-8d55-164312750658" providerId="ADAL" clId="{82619EAE-CCA7-449D-8AD1-6F82CFA485F0}" dt="2020-09-23T18:51:18.823" v="9" actId="20577"/>
          <ac:graphicFrameMkLst>
            <pc:docMk/>
            <pc:sldMk cId="3746329055" sldId="325"/>
            <ac:graphicFrameMk id="6" creationId="{2AAFBFEF-931C-4D08-AC33-77C1F3073DF8}"/>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03/02/2022</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‹Nº›</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03/02/2022</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‹Nº›</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endava-new-logo.png"/>
          <p:cNvPicPr>
            <a:picLocks noChangeAspect="1"/>
          </p:cNvPicPr>
          <p:nvPr userDrawn="1"/>
        </p:nvPicPr>
        <p:blipFill>
          <a:blip r:embed="rId2"/>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‹Nº›</a:t>
            </a:fld>
            <a:endParaRPr lang="en-GB" sz="1200" baseline="0" dirty="0">
              <a:solidFill>
                <a:srgbClr val="000000"/>
              </a:solidFill>
              <a:latin typeface="Arial Narrow Bold" panose="020B0706020202030204" pitchFamily="34" charset="0"/>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Tree>
    <p:extLst>
      <p:ext uri="{BB962C8B-B14F-4D97-AF65-F5344CB8AC3E}">
        <p14:creationId xmlns:p14="http://schemas.microsoft.com/office/powerpoint/2010/main" val="1268138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Job title</a:t>
            </a:r>
          </a:p>
        </p:txBody>
      </p:sp>
    </p:spTree>
    <p:extLst>
      <p:ext uri="{BB962C8B-B14F-4D97-AF65-F5344CB8AC3E}">
        <p14:creationId xmlns:p14="http://schemas.microsoft.com/office/powerpoint/2010/main" val="41652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‹Nº›</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79270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‹Nº›</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Tree>
    <p:extLst>
      <p:ext uri="{BB962C8B-B14F-4D97-AF65-F5344CB8AC3E}">
        <p14:creationId xmlns:p14="http://schemas.microsoft.com/office/powerpoint/2010/main" val="3015775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SECTION TITLE</a:t>
            </a:r>
            <a:br>
              <a:rPr lang="en-US" dirty="0"/>
            </a:br>
            <a:r>
              <a:rPr lang="en-US" dirty="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‹Nº›</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455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‹Nº›</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290398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‹Nº›</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‹Nº›</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87115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‹Nº›</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‹Nº›</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‹Nº›</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02" r:id="rId2"/>
    <p:sldLayoutId id="2147483718" r:id="rId3"/>
    <p:sldLayoutId id="2147483715" r:id="rId4"/>
    <p:sldLayoutId id="2147483716" r:id="rId5"/>
    <p:sldLayoutId id="2147483717" r:id="rId6"/>
    <p:sldLayoutId id="2147483683" r:id="rId7"/>
    <p:sldLayoutId id="2147483719"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686" r:id="rId22"/>
  </p:sldLayoutIdLst>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err="1">
                <a:solidFill>
                  <a:schemeClr val="tx1">
                    <a:lumMod val="85000"/>
                    <a:lumOff val="15000"/>
                  </a:schemeClr>
                </a:solidFill>
              </a:rPr>
              <a:t>Sustentacion</a:t>
            </a:r>
            <a:r>
              <a:rPr lang="en-US" dirty="0">
                <a:solidFill>
                  <a:schemeClr val="tx1">
                    <a:lumMod val="85000"/>
                    <a:lumOff val="15000"/>
                  </a:schemeClr>
                </a:solidFill>
              </a:rPr>
              <a:t> / feedback</a:t>
            </a:r>
            <a:endParaRPr lang="es-CO" dirty="0">
              <a:solidFill>
                <a:schemeClr val="tx1">
                  <a:lumMod val="85000"/>
                  <a:lumOff val="15000"/>
                </a:schemeClr>
              </a:solidFill>
            </a:endParaRPr>
          </a:p>
        </p:txBody>
      </p:sp>
      <p:sp>
        <p:nvSpPr>
          <p:cNvPr id="3" name="CuadroTexto 2">
            <a:extLst>
              <a:ext uri="{FF2B5EF4-FFF2-40B4-BE49-F238E27FC236}">
                <a16:creationId xmlns:a16="http://schemas.microsoft.com/office/drawing/2014/main" id="{502593CC-2AFF-49AC-8866-F45B62B8605F}"/>
              </a:ext>
            </a:extLst>
          </p:cNvPr>
          <p:cNvSpPr txBox="1"/>
          <p:nvPr/>
        </p:nvSpPr>
        <p:spPr>
          <a:xfrm>
            <a:off x="806824" y="2133600"/>
            <a:ext cx="9631586" cy="2708434"/>
          </a:xfrm>
          <a:prstGeom prst="rect">
            <a:avLst/>
          </a:prstGeom>
          <a:noFill/>
        </p:spPr>
        <p:txBody>
          <a:bodyPr wrap="square" rtlCol="0">
            <a:spAutoFit/>
          </a:bodyPr>
          <a:lstStyle/>
          <a:p>
            <a:pPr rtl="0">
              <a:spcBef>
                <a:spcPts val="0"/>
              </a:spcBef>
              <a:spcAft>
                <a:spcPts val="0"/>
              </a:spcAft>
            </a:pPr>
            <a:r>
              <a:rPr lang="es-ES" sz="1800" b="0" i="0" u="none" strike="noStrike" dirty="0">
                <a:solidFill>
                  <a:schemeClr val="tx1">
                    <a:lumMod val="65000"/>
                    <a:lumOff val="35000"/>
                  </a:schemeClr>
                </a:solidFill>
                <a:effectLst/>
                <a:latin typeface="Calibri" panose="020F0502020204030204" pitchFamily="34" charset="0"/>
              </a:rPr>
              <a:t>P.D: Después de mi sustentación, logre analizar el porqué mi algoritmo resuelve el problema dado con los datos dados como ejemplo, pero no el problema dado durante la sustentación.</a:t>
            </a:r>
            <a:endParaRPr lang="es-ES" sz="2800" b="0" dirty="0">
              <a:solidFill>
                <a:schemeClr val="tx1">
                  <a:lumMod val="65000"/>
                  <a:lumOff val="35000"/>
                </a:schemeClr>
              </a:solidFill>
              <a:effectLst/>
            </a:endParaRPr>
          </a:p>
          <a:p>
            <a:pPr rtl="0">
              <a:spcBef>
                <a:spcPts val="0"/>
              </a:spcBef>
              <a:spcAft>
                <a:spcPts val="0"/>
              </a:spcAft>
            </a:pPr>
            <a:br>
              <a:rPr lang="es-ES" sz="2800" b="0" dirty="0">
                <a:solidFill>
                  <a:schemeClr val="tx1">
                    <a:lumMod val="65000"/>
                    <a:lumOff val="35000"/>
                  </a:schemeClr>
                </a:solidFill>
                <a:effectLst/>
              </a:rPr>
            </a:br>
            <a:r>
              <a:rPr lang="es-ES" sz="1800" b="0" i="0" u="none" strike="noStrike" dirty="0">
                <a:solidFill>
                  <a:schemeClr val="tx1">
                    <a:lumMod val="65000"/>
                    <a:lumOff val="35000"/>
                  </a:schemeClr>
                </a:solidFill>
                <a:effectLst/>
                <a:latin typeface="Calibri" panose="020F0502020204030204" pitchFamily="34" charset="0"/>
              </a:rPr>
              <a:t>Si bien el algoritmo está generado para encontrar la mayor cantidad de basura (lo que yo asumí como el objetivo principal), no está planeado para que esta se distribuya en la mayor cantidad de cuartos posibles. Lamento mi error en comprensión de lectura.</a:t>
            </a:r>
            <a:endParaRPr lang="es-ES" sz="2800" b="0" dirty="0">
              <a:solidFill>
                <a:schemeClr val="tx1">
                  <a:lumMod val="65000"/>
                  <a:lumOff val="35000"/>
                </a:schemeClr>
              </a:solidFill>
              <a:effectLst/>
            </a:endParaRPr>
          </a:p>
          <a:p>
            <a:br>
              <a:rPr lang="es-ES" sz="2800" dirty="0"/>
            </a:br>
            <a:endParaRPr kumimoji="0" lang="en-US" sz="2400" b="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endParaRPr>
          </a:p>
        </p:txBody>
      </p:sp>
    </p:spTree>
    <p:extLst>
      <p:ext uri="{BB962C8B-B14F-4D97-AF65-F5344CB8AC3E}">
        <p14:creationId xmlns:p14="http://schemas.microsoft.com/office/powerpoint/2010/main" val="1565377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analysis</a:t>
            </a:r>
            <a:endParaRPr lang="es-CO" dirty="0">
              <a:solidFill>
                <a:schemeClr val="tx1">
                  <a:lumMod val="85000"/>
                  <a:lumOff val="15000"/>
                </a:schemeClr>
              </a:solidFill>
            </a:endParaRPr>
          </a:p>
        </p:txBody>
      </p:sp>
      <p:sp>
        <p:nvSpPr>
          <p:cNvPr id="6" name="CuadroTexto 5">
            <a:extLst>
              <a:ext uri="{FF2B5EF4-FFF2-40B4-BE49-F238E27FC236}">
                <a16:creationId xmlns:a16="http://schemas.microsoft.com/office/drawing/2014/main" id="{5F8EC1C0-AD22-451C-A5BF-53C8ADD669DB}"/>
              </a:ext>
            </a:extLst>
          </p:cNvPr>
          <p:cNvSpPr txBox="1"/>
          <p:nvPr/>
        </p:nvSpPr>
        <p:spPr>
          <a:xfrm>
            <a:off x="6096000" y="2425445"/>
            <a:ext cx="4809507" cy="3477875"/>
          </a:xfrm>
          <a:prstGeom prst="rect">
            <a:avLst/>
          </a:prstGeom>
          <a:noFill/>
        </p:spPr>
        <p:txBody>
          <a:bodyPr wrap="square" rtlCol="0">
            <a:spAutoFit/>
          </a:bodyPr>
          <a:lstStyle/>
          <a:p>
            <a:pPr marL="285750" indent="-285750">
              <a:buClr>
                <a:srgbClr val="DC5D2A"/>
              </a:buClr>
              <a:buFont typeface="Wingdings" panose="05000000000000000000" pitchFamily="2" charset="2"/>
              <a:buChar char="§"/>
            </a:pPr>
            <a:r>
              <a:rPr lang="en-US" sz="2000" dirty="0">
                <a:solidFill>
                  <a:schemeClr val="tx1">
                    <a:lumMod val="75000"/>
                    <a:lumOff val="25000"/>
                  </a:schemeClr>
                </a:solidFill>
              </a:rPr>
              <a:t>We can use the same principles as </a:t>
            </a:r>
            <a:r>
              <a:rPr lang="en-US" sz="2000" b="1" dirty="0">
                <a:solidFill>
                  <a:schemeClr val="tx1">
                    <a:lumMod val="75000"/>
                    <a:lumOff val="25000"/>
                  </a:schemeClr>
                </a:solidFill>
              </a:rPr>
              <a:t>path finding algorithms </a:t>
            </a:r>
            <a:r>
              <a:rPr lang="en-US" sz="2000" dirty="0">
                <a:solidFill>
                  <a:schemeClr val="tx1">
                    <a:lumMod val="75000"/>
                    <a:lumOff val="25000"/>
                  </a:schemeClr>
                </a:solidFill>
              </a:rPr>
              <a:t>for graphs, and stablish the goal of finding the longest path (more cost possible).</a:t>
            </a:r>
            <a:r>
              <a:rPr lang="en-US" sz="2000" b="1" dirty="0">
                <a:solidFill>
                  <a:schemeClr val="tx1">
                    <a:lumMod val="75000"/>
                    <a:lumOff val="25000"/>
                  </a:schemeClr>
                </a:solidFill>
              </a:rPr>
              <a:t> </a:t>
            </a:r>
            <a:r>
              <a:rPr lang="en-US" sz="2000" dirty="0">
                <a:solidFill>
                  <a:schemeClr val="tx1">
                    <a:lumMod val="75000"/>
                    <a:lumOff val="25000"/>
                  </a:schemeClr>
                </a:solidFill>
              </a:rPr>
              <a:t>In this case using Dijkstra’s Algorithm.</a:t>
            </a:r>
          </a:p>
          <a:p>
            <a:pPr marL="285750" indent="-285750">
              <a:buClr>
                <a:srgbClr val="DC5D2A"/>
              </a:buClr>
              <a:buFont typeface="Wingdings" panose="05000000000000000000" pitchFamily="2" charset="2"/>
              <a:buChar char="§"/>
            </a:pPr>
            <a:endParaRPr lang="en-US" sz="2000" dirty="0">
              <a:solidFill>
                <a:schemeClr val="tx1">
                  <a:lumMod val="75000"/>
                  <a:lumOff val="25000"/>
                </a:schemeClr>
              </a:solidFill>
            </a:endParaRPr>
          </a:p>
          <a:p>
            <a:pPr marL="457200" indent="-457200">
              <a:buClr>
                <a:srgbClr val="DC5D2A"/>
              </a:buClr>
              <a:buFont typeface="+mj-lt"/>
              <a:buAutoNum type="arabicPeriod"/>
            </a:pPr>
            <a:r>
              <a:rPr lang="en-US" sz="1600" dirty="0">
                <a:solidFill>
                  <a:schemeClr val="tx1">
                    <a:lumMod val="65000"/>
                    <a:lumOff val="35000"/>
                  </a:schemeClr>
                </a:solidFill>
              </a:rPr>
              <a:t>Select start node.</a:t>
            </a:r>
          </a:p>
          <a:p>
            <a:pPr marL="457200" indent="-457200">
              <a:buClr>
                <a:srgbClr val="DC5D2A"/>
              </a:buClr>
              <a:buFont typeface="+mj-lt"/>
              <a:buAutoNum type="arabicPeriod"/>
            </a:pPr>
            <a:r>
              <a:rPr lang="en-US" sz="1600" dirty="0">
                <a:solidFill>
                  <a:schemeClr val="tx1">
                    <a:lumMod val="65000"/>
                    <a:lumOff val="35000"/>
                  </a:schemeClr>
                </a:solidFill>
              </a:rPr>
              <a:t>Search biggest cost.</a:t>
            </a:r>
          </a:p>
          <a:p>
            <a:pPr marL="457200" indent="-457200">
              <a:buClr>
                <a:srgbClr val="DC5D2A"/>
              </a:buClr>
              <a:buFont typeface="+mj-lt"/>
              <a:buAutoNum type="arabicPeriod"/>
            </a:pPr>
            <a:r>
              <a:rPr lang="en-US" sz="1600" dirty="0">
                <a:solidFill>
                  <a:schemeClr val="tx1">
                    <a:lumMod val="65000"/>
                    <a:lumOff val="35000"/>
                  </a:schemeClr>
                </a:solidFill>
              </a:rPr>
              <a:t>Check summatory of cost and update if necessary.</a:t>
            </a:r>
          </a:p>
          <a:p>
            <a:pPr marL="457200" indent="-457200">
              <a:buClr>
                <a:srgbClr val="DC5D2A"/>
              </a:buClr>
              <a:buFont typeface="+mj-lt"/>
              <a:buAutoNum type="arabicPeriod"/>
            </a:pPr>
            <a:r>
              <a:rPr lang="en-US" sz="1600" dirty="0">
                <a:solidFill>
                  <a:schemeClr val="tx1">
                    <a:lumMod val="65000"/>
                    <a:lumOff val="35000"/>
                  </a:schemeClr>
                </a:solidFill>
              </a:rPr>
              <a:t>Update previous node if necessary.</a:t>
            </a:r>
          </a:p>
          <a:p>
            <a:pPr marL="285750" indent="-285750">
              <a:buClr>
                <a:srgbClr val="DC5D2A"/>
              </a:buClr>
              <a:buFont typeface="Wingdings" panose="05000000000000000000" pitchFamily="2" charset="2"/>
              <a:buChar char="§"/>
            </a:pPr>
            <a:endParaRPr lang="en-US" sz="2000" dirty="0">
              <a:solidFill>
                <a:schemeClr val="tx1">
                  <a:lumMod val="75000"/>
                  <a:lumOff val="25000"/>
                </a:schemeClr>
              </a:solidFill>
            </a:endParaRPr>
          </a:p>
        </p:txBody>
      </p:sp>
      <p:pic>
        <p:nvPicPr>
          <p:cNvPr id="7" name="Imagen 6">
            <a:extLst>
              <a:ext uri="{FF2B5EF4-FFF2-40B4-BE49-F238E27FC236}">
                <a16:creationId xmlns:a16="http://schemas.microsoft.com/office/drawing/2014/main" id="{6BDF0987-9737-48AE-B460-1791E54747B7}"/>
              </a:ext>
            </a:extLst>
          </p:cNvPr>
          <p:cNvPicPr>
            <a:picLocks noChangeAspect="1"/>
          </p:cNvPicPr>
          <p:nvPr/>
        </p:nvPicPr>
        <p:blipFill>
          <a:blip r:embed="rId2"/>
          <a:stretch>
            <a:fillRect/>
          </a:stretch>
        </p:blipFill>
        <p:spPr>
          <a:xfrm>
            <a:off x="972897" y="2807248"/>
            <a:ext cx="4859359" cy="2346644"/>
          </a:xfrm>
          <a:prstGeom prst="rect">
            <a:avLst/>
          </a:prstGeom>
        </p:spPr>
      </p:pic>
    </p:spTree>
    <p:extLst>
      <p:ext uri="{BB962C8B-B14F-4D97-AF65-F5344CB8AC3E}">
        <p14:creationId xmlns:p14="http://schemas.microsoft.com/office/powerpoint/2010/main" val="3228527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algorithm</a:t>
            </a:r>
            <a:endParaRPr lang="es-CO" dirty="0">
              <a:solidFill>
                <a:schemeClr val="tx1">
                  <a:lumMod val="85000"/>
                  <a:lumOff val="15000"/>
                </a:schemeClr>
              </a:solidFill>
            </a:endParaRPr>
          </a:p>
        </p:txBody>
      </p:sp>
      <p:pic>
        <p:nvPicPr>
          <p:cNvPr id="4" name="Imagen 3">
            <a:extLst>
              <a:ext uri="{FF2B5EF4-FFF2-40B4-BE49-F238E27FC236}">
                <a16:creationId xmlns:a16="http://schemas.microsoft.com/office/drawing/2014/main" id="{9753B921-A683-4B36-B2BA-4BE4483BBC1C}"/>
              </a:ext>
            </a:extLst>
          </p:cNvPr>
          <p:cNvPicPr>
            <a:picLocks noChangeAspect="1"/>
          </p:cNvPicPr>
          <p:nvPr/>
        </p:nvPicPr>
        <p:blipFill>
          <a:blip r:embed="rId2"/>
          <a:stretch>
            <a:fillRect/>
          </a:stretch>
        </p:blipFill>
        <p:spPr>
          <a:xfrm>
            <a:off x="2746738" y="1449365"/>
            <a:ext cx="6698523" cy="4977037"/>
          </a:xfrm>
          <a:prstGeom prst="rect">
            <a:avLst/>
          </a:prstGeom>
        </p:spPr>
      </p:pic>
    </p:spTree>
    <p:extLst>
      <p:ext uri="{BB962C8B-B14F-4D97-AF65-F5344CB8AC3E}">
        <p14:creationId xmlns:p14="http://schemas.microsoft.com/office/powerpoint/2010/main" val="230089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algorithm</a:t>
            </a:r>
            <a:endParaRPr lang="es-CO" dirty="0">
              <a:solidFill>
                <a:schemeClr val="tx1">
                  <a:lumMod val="85000"/>
                  <a:lumOff val="15000"/>
                </a:schemeClr>
              </a:solidFill>
            </a:endParaRPr>
          </a:p>
        </p:txBody>
      </p:sp>
      <p:pic>
        <p:nvPicPr>
          <p:cNvPr id="5" name="Imagen 4">
            <a:extLst>
              <a:ext uri="{FF2B5EF4-FFF2-40B4-BE49-F238E27FC236}">
                <a16:creationId xmlns:a16="http://schemas.microsoft.com/office/drawing/2014/main" id="{0F3B6D4E-87EF-4E54-AC44-937522856111}"/>
              </a:ext>
            </a:extLst>
          </p:cNvPr>
          <p:cNvPicPr>
            <a:picLocks noChangeAspect="1"/>
          </p:cNvPicPr>
          <p:nvPr/>
        </p:nvPicPr>
        <p:blipFill>
          <a:blip r:embed="rId2"/>
          <a:stretch>
            <a:fillRect/>
          </a:stretch>
        </p:blipFill>
        <p:spPr>
          <a:xfrm>
            <a:off x="1567438" y="1508234"/>
            <a:ext cx="9255590" cy="4627795"/>
          </a:xfrm>
          <a:prstGeom prst="rect">
            <a:avLst/>
          </a:prstGeom>
        </p:spPr>
      </p:pic>
    </p:spTree>
    <p:extLst>
      <p:ext uri="{BB962C8B-B14F-4D97-AF65-F5344CB8AC3E}">
        <p14:creationId xmlns:p14="http://schemas.microsoft.com/office/powerpoint/2010/main" val="2572514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algorithm</a:t>
            </a:r>
            <a:endParaRPr lang="es-CO" dirty="0">
              <a:solidFill>
                <a:schemeClr val="tx1">
                  <a:lumMod val="85000"/>
                  <a:lumOff val="15000"/>
                </a:schemeClr>
              </a:solidFill>
            </a:endParaRPr>
          </a:p>
        </p:txBody>
      </p:sp>
      <p:pic>
        <p:nvPicPr>
          <p:cNvPr id="4" name="Imagen 3">
            <a:extLst>
              <a:ext uri="{FF2B5EF4-FFF2-40B4-BE49-F238E27FC236}">
                <a16:creationId xmlns:a16="http://schemas.microsoft.com/office/drawing/2014/main" id="{278DEFA7-D982-4D9E-B0F5-BE42C871EADA}"/>
              </a:ext>
            </a:extLst>
          </p:cNvPr>
          <p:cNvPicPr>
            <a:picLocks noChangeAspect="1"/>
          </p:cNvPicPr>
          <p:nvPr/>
        </p:nvPicPr>
        <p:blipFill>
          <a:blip r:embed="rId2"/>
          <a:stretch>
            <a:fillRect/>
          </a:stretch>
        </p:blipFill>
        <p:spPr>
          <a:xfrm>
            <a:off x="955678" y="1482900"/>
            <a:ext cx="10280644" cy="4531646"/>
          </a:xfrm>
          <a:prstGeom prst="rect">
            <a:avLst/>
          </a:prstGeom>
        </p:spPr>
      </p:pic>
    </p:spTree>
    <p:extLst>
      <p:ext uri="{BB962C8B-B14F-4D97-AF65-F5344CB8AC3E}">
        <p14:creationId xmlns:p14="http://schemas.microsoft.com/office/powerpoint/2010/main" val="1959176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algorithm</a:t>
            </a:r>
            <a:endParaRPr lang="es-CO" dirty="0">
              <a:solidFill>
                <a:schemeClr val="tx1">
                  <a:lumMod val="85000"/>
                  <a:lumOff val="15000"/>
                </a:schemeClr>
              </a:solidFill>
            </a:endParaRPr>
          </a:p>
        </p:txBody>
      </p:sp>
      <p:pic>
        <p:nvPicPr>
          <p:cNvPr id="5" name="Imagen 4">
            <a:extLst>
              <a:ext uri="{FF2B5EF4-FFF2-40B4-BE49-F238E27FC236}">
                <a16:creationId xmlns:a16="http://schemas.microsoft.com/office/drawing/2014/main" id="{BA9EBBE9-DECB-4834-8C70-C45B4EAEF969}"/>
              </a:ext>
            </a:extLst>
          </p:cNvPr>
          <p:cNvPicPr>
            <a:picLocks noChangeAspect="1"/>
          </p:cNvPicPr>
          <p:nvPr/>
        </p:nvPicPr>
        <p:blipFill>
          <a:blip r:embed="rId2"/>
          <a:stretch>
            <a:fillRect/>
          </a:stretch>
        </p:blipFill>
        <p:spPr>
          <a:xfrm>
            <a:off x="2024215" y="1540613"/>
            <a:ext cx="8205211" cy="4757712"/>
          </a:xfrm>
          <a:prstGeom prst="rect">
            <a:avLst/>
          </a:prstGeom>
        </p:spPr>
      </p:pic>
    </p:spTree>
    <p:extLst>
      <p:ext uri="{BB962C8B-B14F-4D97-AF65-F5344CB8AC3E}">
        <p14:creationId xmlns:p14="http://schemas.microsoft.com/office/powerpoint/2010/main" val="300026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algorithm</a:t>
            </a:r>
            <a:endParaRPr lang="es-CO" dirty="0">
              <a:solidFill>
                <a:schemeClr val="tx1">
                  <a:lumMod val="85000"/>
                  <a:lumOff val="15000"/>
                </a:schemeClr>
              </a:solidFill>
            </a:endParaRPr>
          </a:p>
        </p:txBody>
      </p:sp>
      <p:pic>
        <p:nvPicPr>
          <p:cNvPr id="4" name="Imagen 3">
            <a:extLst>
              <a:ext uri="{FF2B5EF4-FFF2-40B4-BE49-F238E27FC236}">
                <a16:creationId xmlns:a16="http://schemas.microsoft.com/office/drawing/2014/main" id="{91BC4184-AC96-4661-8F52-4D76E78FA72D}"/>
              </a:ext>
            </a:extLst>
          </p:cNvPr>
          <p:cNvPicPr>
            <a:picLocks noChangeAspect="1"/>
          </p:cNvPicPr>
          <p:nvPr/>
        </p:nvPicPr>
        <p:blipFill>
          <a:blip r:embed="rId2"/>
          <a:stretch>
            <a:fillRect/>
          </a:stretch>
        </p:blipFill>
        <p:spPr>
          <a:xfrm>
            <a:off x="1809093" y="1644339"/>
            <a:ext cx="8573814" cy="4511491"/>
          </a:xfrm>
          <a:prstGeom prst="rect">
            <a:avLst/>
          </a:prstGeom>
        </p:spPr>
      </p:pic>
    </p:spTree>
    <p:extLst>
      <p:ext uri="{BB962C8B-B14F-4D97-AF65-F5344CB8AC3E}">
        <p14:creationId xmlns:p14="http://schemas.microsoft.com/office/powerpoint/2010/main" val="725540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Test cases</a:t>
            </a:r>
            <a:endParaRPr lang="es-CO" dirty="0">
              <a:solidFill>
                <a:schemeClr val="tx1">
                  <a:lumMod val="85000"/>
                  <a:lumOff val="15000"/>
                </a:schemeClr>
              </a:solidFill>
            </a:endParaRPr>
          </a:p>
        </p:txBody>
      </p:sp>
      <p:sp>
        <p:nvSpPr>
          <p:cNvPr id="3" name="CuadroTexto 2">
            <a:extLst>
              <a:ext uri="{FF2B5EF4-FFF2-40B4-BE49-F238E27FC236}">
                <a16:creationId xmlns:a16="http://schemas.microsoft.com/office/drawing/2014/main" id="{D13C4830-4195-43AE-9FAE-4AFF2D05B122}"/>
              </a:ext>
            </a:extLst>
          </p:cNvPr>
          <p:cNvSpPr txBox="1"/>
          <p:nvPr/>
        </p:nvSpPr>
        <p:spPr>
          <a:xfrm>
            <a:off x="822590" y="1770993"/>
            <a:ext cx="9631586" cy="4681282"/>
          </a:xfrm>
          <a:prstGeom prst="rect">
            <a:avLst/>
          </a:prstGeom>
          <a:noFill/>
        </p:spPr>
        <p:txBody>
          <a:bodyPr wrap="square" rtlCol="0">
            <a:spAutoFit/>
          </a:bodyPr>
          <a:lstStyle/>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Know test input/output. </a:t>
            </a:r>
          </a:p>
          <a:p>
            <a:pPr marL="914400" lvl="1" indent="-457200">
              <a:lnSpc>
                <a:spcPct val="90000"/>
              </a:lnSpc>
              <a:spcBef>
                <a:spcPts val="1000"/>
              </a:spcBef>
              <a:buClr>
                <a:srgbClr val="DE411B"/>
              </a:buClr>
              <a:buFont typeface="Wingdings" panose="05000000000000000000" pitchFamily="2" charset="2"/>
              <a:buChar char="§"/>
              <a:defRPr/>
            </a:pPr>
            <a:r>
              <a:rPr lang="en-US" sz="2400" dirty="0">
                <a:solidFill>
                  <a:schemeClr val="tx1">
                    <a:lumMod val="65000"/>
                    <a:lumOff val="35000"/>
                  </a:schemeClr>
                </a:solidFill>
                <a:latin typeface="Arial Narrow Bold" panose="020B0706020202030204" pitchFamily="34" charset="0"/>
                <a:cs typeface="Arial" charset="0"/>
              </a:rPr>
              <a:t>Manual Test</a:t>
            </a:r>
          </a:p>
          <a:p>
            <a:pPr marL="914400" lvl="1" indent="-457200">
              <a:lnSpc>
                <a:spcPct val="90000"/>
              </a:lnSpc>
              <a:spcBef>
                <a:spcPts val="1000"/>
              </a:spcBef>
              <a:buClr>
                <a:srgbClr val="DE411B"/>
              </a:buClr>
              <a:buFont typeface="Wingdings" panose="05000000000000000000" pitchFamily="2" charset="2"/>
              <a:buChar char="§"/>
              <a:defRPr/>
            </a:pPr>
            <a:r>
              <a:rPr kumimoji="0" lang="en-US" sz="2400" b="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rPr>
              <a:t>Decision Tree</a:t>
            </a:r>
          </a:p>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lang="en-US" sz="2800" dirty="0">
                <a:solidFill>
                  <a:schemeClr val="tx1">
                    <a:lumMod val="75000"/>
                    <a:lumOff val="25000"/>
                  </a:schemeClr>
                </a:solidFill>
                <a:latin typeface="Arial Narrow Bold" panose="020B0706020202030204" pitchFamily="34" charset="0"/>
                <a:cs typeface="Arial" charset="0"/>
              </a:rPr>
              <a:t>Extreme Cases / Border Cases</a:t>
            </a:r>
            <a:endPar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endParaRPr>
          </a:p>
          <a:p>
            <a:pPr marL="914400" lvl="1" indent="-457200">
              <a:lnSpc>
                <a:spcPct val="90000"/>
              </a:lnSpc>
              <a:spcBef>
                <a:spcPts val="1000"/>
              </a:spcBef>
              <a:buClr>
                <a:srgbClr val="DE411B"/>
              </a:buClr>
              <a:buFont typeface="Wingdings" panose="05000000000000000000" pitchFamily="2" charset="2"/>
              <a:buChar char="§"/>
              <a:defRPr/>
            </a:pPr>
            <a:r>
              <a:rPr lang="en-US" sz="2400" dirty="0">
                <a:solidFill>
                  <a:schemeClr val="tx1">
                    <a:lumMod val="65000"/>
                    <a:lumOff val="35000"/>
                  </a:schemeClr>
                </a:solidFill>
                <a:latin typeface="Arial Narrow Bold" panose="020B0706020202030204" pitchFamily="34" charset="0"/>
                <a:cs typeface="Arial" charset="0"/>
              </a:rPr>
              <a:t>Maximum cost node on the last room.</a:t>
            </a:r>
          </a:p>
          <a:p>
            <a:pPr marL="914400" lvl="1" indent="-457200">
              <a:lnSpc>
                <a:spcPct val="90000"/>
              </a:lnSpc>
              <a:spcBef>
                <a:spcPts val="1000"/>
              </a:spcBef>
              <a:buClr>
                <a:srgbClr val="DE411B"/>
              </a:buClr>
              <a:buFont typeface="Wingdings" panose="05000000000000000000" pitchFamily="2" charset="2"/>
              <a:buChar char="§"/>
              <a:defRPr/>
            </a:pPr>
            <a:r>
              <a:rPr lang="en-US" sz="2400" dirty="0">
                <a:solidFill>
                  <a:schemeClr val="tx1">
                    <a:lumMod val="65000"/>
                    <a:lumOff val="35000"/>
                  </a:schemeClr>
                </a:solidFill>
                <a:latin typeface="Arial Narrow Bold" panose="020B0706020202030204" pitchFamily="34" charset="0"/>
                <a:cs typeface="Arial" charset="0"/>
              </a:rPr>
              <a:t>The sum of the first n - 1 rooms equals n-</a:t>
            </a:r>
            <a:r>
              <a:rPr lang="en-US" sz="2400" dirty="0" err="1">
                <a:solidFill>
                  <a:schemeClr val="tx1">
                    <a:lumMod val="65000"/>
                    <a:lumOff val="35000"/>
                  </a:schemeClr>
                </a:solidFill>
                <a:latin typeface="Arial Narrow Bold" panose="020B0706020202030204" pitchFamily="34" charset="0"/>
                <a:cs typeface="Arial" charset="0"/>
              </a:rPr>
              <a:t>th</a:t>
            </a:r>
            <a:r>
              <a:rPr lang="en-US" sz="2400" dirty="0">
                <a:solidFill>
                  <a:schemeClr val="tx1">
                    <a:lumMod val="65000"/>
                    <a:lumOff val="35000"/>
                  </a:schemeClr>
                </a:solidFill>
                <a:latin typeface="Arial Narrow Bold" panose="020B0706020202030204" pitchFamily="34" charset="0"/>
                <a:cs typeface="Arial" charset="0"/>
              </a:rPr>
              <a:t> node cost.</a:t>
            </a:r>
          </a:p>
          <a:p>
            <a:pPr marL="914400" lvl="1" indent="-457200">
              <a:lnSpc>
                <a:spcPct val="90000"/>
              </a:lnSpc>
              <a:spcBef>
                <a:spcPts val="1000"/>
              </a:spcBef>
              <a:buClr>
                <a:srgbClr val="DE411B"/>
              </a:buClr>
              <a:buFont typeface="Wingdings" panose="05000000000000000000" pitchFamily="2" charset="2"/>
              <a:buChar char="§"/>
              <a:defRPr/>
            </a:pPr>
            <a:r>
              <a:rPr lang="en-US" sz="2400" dirty="0">
                <a:solidFill>
                  <a:schemeClr val="tx1">
                    <a:lumMod val="65000"/>
                    <a:lumOff val="35000"/>
                  </a:schemeClr>
                </a:solidFill>
                <a:latin typeface="Arial Narrow Bold" panose="020B0706020202030204" pitchFamily="34" charset="0"/>
                <a:cs typeface="Arial" charset="0"/>
              </a:rPr>
              <a:t>Ascending cost list and reverse ascending list</a:t>
            </a:r>
          </a:p>
          <a:p>
            <a:pPr marL="914400" lvl="1" indent="-457200">
              <a:lnSpc>
                <a:spcPct val="90000"/>
              </a:lnSpc>
              <a:spcBef>
                <a:spcPts val="1000"/>
              </a:spcBef>
              <a:buClr>
                <a:srgbClr val="DE411B"/>
              </a:buClr>
              <a:buFont typeface="Wingdings" panose="05000000000000000000" pitchFamily="2" charset="2"/>
              <a:buChar char="§"/>
              <a:defRPr/>
            </a:pPr>
            <a:r>
              <a:rPr lang="en-US" sz="2400" dirty="0">
                <a:solidFill>
                  <a:schemeClr val="tx1">
                    <a:lumMod val="65000"/>
                    <a:lumOff val="35000"/>
                  </a:schemeClr>
                </a:solidFill>
                <a:latin typeface="Arial Narrow Bold" panose="020B0706020202030204" pitchFamily="34" charset="0"/>
                <a:cs typeface="Arial" charset="0"/>
              </a:rPr>
              <a:t>Big quantity of inputs</a:t>
            </a:r>
          </a:p>
          <a:p>
            <a:pPr marL="914400" lvl="1" indent="-457200">
              <a:lnSpc>
                <a:spcPct val="90000"/>
              </a:lnSpc>
              <a:spcBef>
                <a:spcPts val="1000"/>
              </a:spcBef>
              <a:buClr>
                <a:srgbClr val="DE411B"/>
              </a:buClr>
              <a:buFont typeface="Wingdings" panose="05000000000000000000" pitchFamily="2" charset="2"/>
              <a:buChar char="§"/>
              <a:defRPr/>
            </a:pPr>
            <a:r>
              <a:rPr lang="en-US" sz="2400" dirty="0">
                <a:solidFill>
                  <a:schemeClr val="tx1">
                    <a:lumMod val="65000"/>
                    <a:lumOff val="35000"/>
                  </a:schemeClr>
                </a:solidFill>
                <a:latin typeface="Arial Narrow Bold" panose="020B0706020202030204" pitchFamily="34" charset="0"/>
                <a:cs typeface="Arial" charset="0"/>
              </a:rPr>
              <a:t>Cost of nodes = 0 (Room without dirt / All rooms are clean)</a:t>
            </a:r>
          </a:p>
          <a:p>
            <a:pPr marL="914400" lvl="1" indent="-457200">
              <a:lnSpc>
                <a:spcPct val="90000"/>
              </a:lnSpc>
              <a:spcBef>
                <a:spcPts val="1000"/>
              </a:spcBef>
              <a:buClr>
                <a:srgbClr val="DE411B"/>
              </a:buClr>
              <a:buFont typeface="Wingdings" panose="05000000000000000000" pitchFamily="2" charset="2"/>
              <a:buChar char="§"/>
              <a:defRPr/>
            </a:pPr>
            <a:endParaRPr lang="en-US" sz="2400" dirty="0">
              <a:solidFill>
                <a:schemeClr val="tx1">
                  <a:lumMod val="65000"/>
                  <a:lumOff val="35000"/>
                </a:schemeClr>
              </a:solidFill>
              <a:latin typeface="Arial Narrow Bold" panose="020B0706020202030204" pitchFamily="34" charset="0"/>
              <a:cs typeface="Arial" charset="0"/>
            </a:endParaRPr>
          </a:p>
        </p:txBody>
      </p:sp>
    </p:spTree>
    <p:extLst>
      <p:ext uri="{BB962C8B-B14F-4D97-AF65-F5344CB8AC3E}">
        <p14:creationId xmlns:p14="http://schemas.microsoft.com/office/powerpoint/2010/main" val="58741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Test cases</a:t>
            </a:r>
            <a:endParaRPr lang="es-CO" dirty="0">
              <a:solidFill>
                <a:schemeClr val="tx1">
                  <a:lumMod val="85000"/>
                  <a:lumOff val="15000"/>
                </a:schemeClr>
              </a:solidFill>
            </a:endParaRPr>
          </a:p>
        </p:txBody>
      </p:sp>
      <p:pic>
        <p:nvPicPr>
          <p:cNvPr id="5" name="Imagen 4">
            <a:extLst>
              <a:ext uri="{FF2B5EF4-FFF2-40B4-BE49-F238E27FC236}">
                <a16:creationId xmlns:a16="http://schemas.microsoft.com/office/drawing/2014/main" id="{A71C98A0-86C7-4AB3-9DEF-151CF4D69873}"/>
              </a:ext>
            </a:extLst>
          </p:cNvPr>
          <p:cNvPicPr>
            <a:picLocks noChangeAspect="1"/>
          </p:cNvPicPr>
          <p:nvPr/>
        </p:nvPicPr>
        <p:blipFill>
          <a:blip r:embed="rId2"/>
          <a:stretch>
            <a:fillRect/>
          </a:stretch>
        </p:blipFill>
        <p:spPr>
          <a:xfrm rot="5400000">
            <a:off x="3548031" y="-1880416"/>
            <a:ext cx="5095938" cy="11529561"/>
          </a:xfrm>
          <a:prstGeom prst="rect">
            <a:avLst/>
          </a:prstGeom>
        </p:spPr>
      </p:pic>
    </p:spTree>
    <p:extLst>
      <p:ext uri="{BB962C8B-B14F-4D97-AF65-F5344CB8AC3E}">
        <p14:creationId xmlns:p14="http://schemas.microsoft.com/office/powerpoint/2010/main" val="893755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Algorithm complexity</a:t>
            </a:r>
            <a:endParaRPr lang="es-CO" dirty="0">
              <a:solidFill>
                <a:schemeClr val="tx1">
                  <a:lumMod val="85000"/>
                  <a:lumOff val="15000"/>
                </a:schemeClr>
              </a:solidFill>
            </a:endParaRPr>
          </a:p>
        </p:txBody>
      </p:sp>
      <p:sp>
        <p:nvSpPr>
          <p:cNvPr id="3" name="CuadroTexto 2">
            <a:extLst>
              <a:ext uri="{FF2B5EF4-FFF2-40B4-BE49-F238E27FC236}">
                <a16:creationId xmlns:a16="http://schemas.microsoft.com/office/drawing/2014/main" id="{502593CC-2AFF-49AC-8866-F45B62B8605F}"/>
              </a:ext>
            </a:extLst>
          </p:cNvPr>
          <p:cNvSpPr txBox="1"/>
          <p:nvPr/>
        </p:nvSpPr>
        <p:spPr>
          <a:xfrm>
            <a:off x="806824" y="2133600"/>
            <a:ext cx="9631586" cy="2838726"/>
          </a:xfrm>
          <a:prstGeom prst="rect">
            <a:avLst/>
          </a:prstGeom>
          <a:noFill/>
        </p:spPr>
        <p:txBody>
          <a:bodyPr wrap="square" rtlCol="0">
            <a:spAutoFit/>
          </a:bodyPr>
          <a:lstStyle/>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Space Complexity. </a:t>
            </a:r>
          </a:p>
          <a:p>
            <a:pPr marL="914400" lvl="1" indent="-457200">
              <a:lnSpc>
                <a:spcPct val="90000"/>
              </a:lnSpc>
              <a:spcBef>
                <a:spcPts val="1000"/>
              </a:spcBef>
              <a:buClr>
                <a:srgbClr val="DE411B"/>
              </a:buClr>
              <a:buFont typeface="Wingdings" panose="05000000000000000000" pitchFamily="2" charset="2"/>
              <a:buChar char="§"/>
              <a:defRPr/>
            </a:pPr>
            <a:r>
              <a:rPr kumimoji="0" lang="en-US" sz="2400" b="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rPr>
              <a:t>O(1)</a:t>
            </a:r>
          </a:p>
          <a:p>
            <a:pPr marL="914400" lvl="1" indent="-457200">
              <a:lnSpc>
                <a:spcPct val="90000"/>
              </a:lnSpc>
              <a:spcBef>
                <a:spcPts val="1000"/>
              </a:spcBef>
              <a:buClr>
                <a:srgbClr val="DE411B"/>
              </a:buClr>
              <a:buFont typeface="Wingdings" panose="05000000000000000000" pitchFamily="2" charset="2"/>
              <a:buChar char="§"/>
              <a:defRPr/>
            </a:pPr>
            <a:r>
              <a:rPr kumimoji="0" lang="en-US" sz="2400" b="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rPr>
              <a:t>We don’t use memory stack or linked list, just arrays of size n.</a:t>
            </a:r>
          </a:p>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Time Complexity.</a:t>
            </a:r>
          </a:p>
          <a:p>
            <a:pPr marL="914400" lvl="1" indent="-457200">
              <a:lnSpc>
                <a:spcPct val="90000"/>
              </a:lnSpc>
              <a:spcBef>
                <a:spcPts val="1000"/>
              </a:spcBef>
              <a:buClr>
                <a:srgbClr val="DE411B"/>
              </a:buClr>
              <a:buFont typeface="Wingdings" panose="05000000000000000000" pitchFamily="2" charset="2"/>
              <a:buChar char="§"/>
              <a:defRPr/>
            </a:pPr>
            <a:r>
              <a:rPr kumimoji="0" lang="en-US" sz="240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rPr>
              <a:t>O(|E| log</a:t>
            </a:r>
            <a:r>
              <a:rPr lang="en-US" sz="2400" dirty="0">
                <a:solidFill>
                  <a:schemeClr val="tx1">
                    <a:lumMod val="65000"/>
                    <a:lumOff val="35000"/>
                  </a:schemeClr>
                </a:solidFill>
                <a:latin typeface="Arial Narrow Bold" panose="020B0706020202030204" pitchFamily="34" charset="0"/>
                <a:cs typeface="Arial" charset="0"/>
              </a:rPr>
              <a:t>|V|</a:t>
            </a:r>
            <a:r>
              <a:rPr kumimoji="0" lang="en-US" sz="240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rPr>
              <a:t>) </a:t>
            </a:r>
            <a:r>
              <a:rPr kumimoji="0" lang="en-US" sz="2400" i="0" u="none" strike="noStrike" kern="1200" spc="0" normalizeH="0" baseline="0" noProof="0" dirty="0" err="1">
                <a:ln>
                  <a:noFill/>
                </a:ln>
                <a:solidFill>
                  <a:schemeClr val="tx1">
                    <a:lumMod val="65000"/>
                    <a:lumOff val="35000"/>
                  </a:schemeClr>
                </a:solidFill>
                <a:effectLst/>
                <a:uLnTx/>
                <a:uFillTx/>
                <a:latin typeface="Arial Narrow Bold" panose="020B0706020202030204" pitchFamily="34" charset="0"/>
                <a:cs typeface="Arial" charset="0"/>
              </a:rPr>
              <a:t>aproximadamente</a:t>
            </a:r>
            <a:endParaRPr kumimoji="0" lang="en-US" sz="240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endParaRPr>
          </a:p>
          <a:p>
            <a:pPr marL="914400" lvl="1" indent="-457200">
              <a:lnSpc>
                <a:spcPct val="90000"/>
              </a:lnSpc>
              <a:spcBef>
                <a:spcPts val="1000"/>
              </a:spcBef>
              <a:buClr>
                <a:srgbClr val="DE411B"/>
              </a:buClr>
              <a:buFont typeface="Wingdings" panose="05000000000000000000" pitchFamily="2" charset="2"/>
              <a:buChar char="§"/>
              <a:defRPr/>
            </a:pPr>
            <a:endParaRPr kumimoji="0" lang="en-US" sz="2400" b="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endParaRPr>
          </a:p>
        </p:txBody>
      </p:sp>
    </p:spTree>
    <p:extLst>
      <p:ext uri="{BB962C8B-B14F-4D97-AF65-F5344CB8AC3E}">
        <p14:creationId xmlns:p14="http://schemas.microsoft.com/office/powerpoint/2010/main" val="3831368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Content Placeholder 3"/>
          <p:cNvSpPr>
            <a:spLocks noGrp="1"/>
          </p:cNvSpPr>
          <p:nvPr>
            <p:ph idx="21"/>
          </p:nvPr>
        </p:nvSpPr>
        <p:spPr/>
        <p:txBody>
          <a:bodyPr/>
          <a:lstStyle/>
          <a:p>
            <a:r>
              <a:rPr lang="en-GB" dirty="0"/>
              <a:t>ANGIE SOFIA ZAMORA T.</a:t>
            </a:r>
          </a:p>
        </p:txBody>
      </p:sp>
      <p:sp>
        <p:nvSpPr>
          <p:cNvPr id="6" name="Content Placeholder 5"/>
          <p:cNvSpPr>
            <a:spLocks noGrp="1"/>
          </p:cNvSpPr>
          <p:nvPr>
            <p:ph idx="23"/>
          </p:nvPr>
        </p:nvSpPr>
        <p:spPr/>
        <p:txBody>
          <a:bodyPr>
            <a:normAutofit lnSpcReduction="10000"/>
          </a:bodyPr>
          <a:lstStyle/>
          <a:p>
            <a:r>
              <a:rPr lang="en-GB" dirty="0">
                <a:solidFill>
                  <a:schemeClr val="tx1">
                    <a:lumMod val="75000"/>
                    <a:lumOff val="25000"/>
                  </a:schemeClr>
                </a:solidFill>
              </a:rPr>
              <a:t>Developer intern</a:t>
            </a:r>
          </a:p>
        </p:txBody>
      </p:sp>
    </p:spTree>
    <p:extLst>
      <p:ext uri="{BB962C8B-B14F-4D97-AF65-F5344CB8AC3E}">
        <p14:creationId xmlns:p14="http://schemas.microsoft.com/office/powerpoint/2010/main" val="104897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lumMod val="85000"/>
                    <a:lumOff val="15000"/>
                  </a:schemeClr>
                </a:solidFill>
              </a:rPr>
              <a:t>CHALLENGE: </a:t>
            </a:r>
            <a:br>
              <a:rPr lang="en-GB" sz="3200" dirty="0">
                <a:solidFill>
                  <a:schemeClr val="tx1">
                    <a:lumMod val="85000"/>
                    <a:lumOff val="15000"/>
                  </a:schemeClr>
                </a:solidFill>
              </a:rPr>
            </a:br>
            <a:r>
              <a:rPr lang="en-GB" sz="3200" dirty="0">
                <a:solidFill>
                  <a:schemeClr val="tx1">
                    <a:lumMod val="85000"/>
                    <a:lumOff val="15000"/>
                  </a:schemeClr>
                </a:solidFill>
              </a:rPr>
              <a:t>DYNAMIC PROGRAMMING</a:t>
            </a:r>
          </a:p>
        </p:txBody>
      </p:sp>
      <p:sp>
        <p:nvSpPr>
          <p:cNvPr id="3" name="Content Placeholder 2"/>
          <p:cNvSpPr>
            <a:spLocks noGrp="1"/>
          </p:cNvSpPr>
          <p:nvPr>
            <p:ph idx="13"/>
          </p:nvPr>
        </p:nvSpPr>
        <p:spPr/>
        <p:txBody>
          <a:bodyPr>
            <a:normAutofit/>
          </a:bodyPr>
          <a:lstStyle/>
          <a:p>
            <a:pPr marL="0" indent="0">
              <a:buNone/>
            </a:pPr>
            <a:r>
              <a:rPr lang="en-US" sz="1800" dirty="0">
                <a:solidFill>
                  <a:schemeClr val="tx1">
                    <a:lumMod val="75000"/>
                    <a:lumOff val="25000"/>
                  </a:schemeClr>
                </a:solidFill>
              </a:rPr>
              <a:t>Sofia ZAMORA, 2022</a:t>
            </a:r>
            <a:endParaRPr lang="en-GB" sz="1800" dirty="0">
              <a:solidFill>
                <a:schemeClr val="tx1">
                  <a:lumMod val="75000"/>
                  <a:lumOff val="25000"/>
                </a:schemeClr>
              </a:solidFill>
            </a:endParaRPr>
          </a:p>
        </p:txBody>
      </p:sp>
    </p:spTree>
    <p:extLst>
      <p:ext uri="{BB962C8B-B14F-4D97-AF65-F5344CB8AC3E}">
        <p14:creationId xmlns:p14="http://schemas.microsoft.com/office/powerpoint/2010/main" val="141592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85000"/>
                    <a:lumOff val="15000"/>
                  </a:schemeClr>
                </a:solidFill>
              </a:rPr>
              <a:t>Constrains</a:t>
            </a:r>
            <a:endParaRPr lang="en-GB" dirty="0">
              <a:solidFill>
                <a:schemeClr val="tx1">
                  <a:lumMod val="85000"/>
                  <a:lumOff val="15000"/>
                </a:schemeClr>
              </a:solidFill>
            </a:endParaRPr>
          </a:p>
        </p:txBody>
      </p:sp>
      <p:sp>
        <p:nvSpPr>
          <p:cNvPr id="4" name="CuadroTexto 3">
            <a:extLst>
              <a:ext uri="{FF2B5EF4-FFF2-40B4-BE49-F238E27FC236}">
                <a16:creationId xmlns:a16="http://schemas.microsoft.com/office/drawing/2014/main" id="{EE696570-F2E9-4BA8-A858-15F9C2AA5530}"/>
              </a:ext>
            </a:extLst>
          </p:cNvPr>
          <p:cNvSpPr txBox="1"/>
          <p:nvPr/>
        </p:nvSpPr>
        <p:spPr>
          <a:xfrm>
            <a:off x="806824" y="2133600"/>
            <a:ext cx="9631586" cy="2876685"/>
          </a:xfrm>
          <a:prstGeom prst="rect">
            <a:avLst/>
          </a:prstGeom>
          <a:noFill/>
        </p:spPr>
        <p:txBody>
          <a:bodyPr wrap="square" rtlCol="0">
            <a:spAutoFit/>
          </a:bodyPr>
          <a:lstStyle/>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I always clean the rooms in the same order. </a:t>
            </a:r>
          </a:p>
          <a:p>
            <a:pPr marL="914400" lvl="1" indent="-457200">
              <a:lnSpc>
                <a:spcPct val="90000"/>
              </a:lnSpc>
              <a:spcBef>
                <a:spcPts val="1000"/>
              </a:spcBef>
              <a:buClr>
                <a:srgbClr val="DE411B"/>
              </a:buClr>
              <a:buFont typeface="Wingdings" panose="05000000000000000000" pitchFamily="2" charset="2"/>
              <a:buChar char="§"/>
              <a:defRPr/>
            </a:pPr>
            <a:r>
              <a:rPr kumimoji="0" lang="en-US" sz="2400" b="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rPr>
              <a:t>Rooms should be checked in the order of input.</a:t>
            </a:r>
          </a:p>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Once </a:t>
            </a:r>
            <a:r>
              <a:rPr lang="en-US" sz="2800" dirty="0">
                <a:solidFill>
                  <a:schemeClr val="tx1">
                    <a:lumMod val="75000"/>
                    <a:lumOff val="25000"/>
                  </a:schemeClr>
                </a:solidFill>
                <a:latin typeface="Arial Narrow Bold" panose="020B0706020202030204" pitchFamily="34" charset="0"/>
                <a:cs typeface="Arial" charset="0"/>
              </a:rPr>
              <a:t>I</a:t>
            </a: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 clean a room, the next room </a:t>
            </a:r>
            <a:r>
              <a:rPr lang="en-US" sz="2800" dirty="0">
                <a:solidFill>
                  <a:schemeClr val="tx1">
                    <a:lumMod val="75000"/>
                    <a:lumOff val="25000"/>
                  </a:schemeClr>
                </a:solidFill>
                <a:latin typeface="Arial Narrow Bold" panose="020B0706020202030204" pitchFamily="34" charset="0"/>
                <a:cs typeface="Arial" charset="0"/>
              </a:rPr>
              <a:t>I</a:t>
            </a: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 going to clean must have the same or less amount of garbage than the previous one.</a:t>
            </a:r>
          </a:p>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I can not go back to clean a room that </a:t>
            </a:r>
            <a:r>
              <a:rPr kumimoji="0" lang="en-US" sz="2800" b="0" i="0" u="none" strike="noStrike" kern="1200" spc="0" normalizeH="0" baseline="0" noProof="0" dirty="0" err="1">
                <a:ln>
                  <a:noFill/>
                </a:ln>
                <a:solidFill>
                  <a:schemeClr val="tx1">
                    <a:lumMod val="75000"/>
                    <a:lumOff val="25000"/>
                  </a:schemeClr>
                </a:solidFill>
                <a:effectLst/>
                <a:uLnTx/>
                <a:uFillTx/>
                <a:latin typeface="Arial Narrow Bold" panose="020B0706020202030204" pitchFamily="34" charset="0"/>
                <a:cs typeface="Arial" charset="0"/>
              </a:rPr>
              <a:t>i</a:t>
            </a: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 already ignored.</a:t>
            </a:r>
          </a:p>
          <a:p>
            <a:pPr marL="914400" lvl="1" indent="-457200">
              <a:lnSpc>
                <a:spcPct val="90000"/>
              </a:lnSpc>
              <a:spcBef>
                <a:spcPts val="1000"/>
              </a:spcBef>
              <a:buClr>
                <a:srgbClr val="DE411B"/>
              </a:buClr>
              <a:buFont typeface="Wingdings" panose="05000000000000000000" pitchFamily="2" charset="2"/>
              <a:buChar char="§"/>
              <a:defRPr/>
            </a:pPr>
            <a:r>
              <a:rPr kumimoji="0" lang="en-US" sz="2400" b="0" i="0" u="none" strike="noStrike" kern="1200" spc="0" normalizeH="0" baseline="0" noProof="0" dirty="0">
                <a:ln>
                  <a:noFill/>
                </a:ln>
                <a:solidFill>
                  <a:schemeClr val="tx1">
                    <a:lumMod val="65000"/>
                    <a:lumOff val="35000"/>
                  </a:schemeClr>
                </a:solidFill>
                <a:effectLst/>
                <a:uLnTx/>
                <a:uFillTx/>
                <a:latin typeface="Arial Narrow Bold" panose="020B0706020202030204" pitchFamily="34" charset="0"/>
                <a:cs typeface="Arial" charset="0"/>
              </a:rPr>
              <a:t>We can skip as many rooms as we want</a:t>
            </a:r>
          </a:p>
        </p:txBody>
      </p:sp>
    </p:spTree>
    <p:extLst>
      <p:ext uri="{BB962C8B-B14F-4D97-AF65-F5344CB8AC3E}">
        <p14:creationId xmlns:p14="http://schemas.microsoft.com/office/powerpoint/2010/main" val="3334839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lumMod val="85000"/>
                    <a:lumOff val="15000"/>
                  </a:schemeClr>
                </a:solidFill>
              </a:rPr>
              <a:t>WHAT WE KNOW</a:t>
            </a:r>
            <a:endParaRPr lang="en-GB" dirty="0">
              <a:solidFill>
                <a:schemeClr val="tx1">
                  <a:lumMod val="85000"/>
                  <a:lumOff val="15000"/>
                </a:schemeClr>
              </a:solidFill>
            </a:endParaRPr>
          </a:p>
        </p:txBody>
      </p:sp>
      <p:sp>
        <p:nvSpPr>
          <p:cNvPr id="4" name="CuadroTexto 3">
            <a:extLst>
              <a:ext uri="{FF2B5EF4-FFF2-40B4-BE49-F238E27FC236}">
                <a16:creationId xmlns:a16="http://schemas.microsoft.com/office/drawing/2014/main" id="{EE696570-F2E9-4BA8-A858-15F9C2AA5530}"/>
              </a:ext>
            </a:extLst>
          </p:cNvPr>
          <p:cNvSpPr txBox="1"/>
          <p:nvPr/>
        </p:nvSpPr>
        <p:spPr>
          <a:xfrm>
            <a:off x="806824" y="2133600"/>
            <a:ext cx="9631586" cy="3465564"/>
          </a:xfrm>
          <a:prstGeom prst="rect">
            <a:avLst/>
          </a:prstGeom>
          <a:noFill/>
        </p:spPr>
        <p:txBody>
          <a:bodyPr wrap="square" rtlCol="0">
            <a:spAutoFit/>
          </a:bodyPr>
          <a:lstStyle/>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lang="en-US" sz="2800" dirty="0">
                <a:solidFill>
                  <a:schemeClr val="tx1">
                    <a:lumMod val="75000"/>
                    <a:lumOff val="25000"/>
                  </a:schemeClr>
                </a:solidFill>
                <a:latin typeface="Arial Narrow Bold" panose="020B0706020202030204" pitchFamily="34" charset="0"/>
                <a:cs typeface="Arial" charset="0"/>
              </a:rPr>
              <a:t>Total amount of dirt.</a:t>
            </a:r>
            <a:endPar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endParaRPr>
          </a:p>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Access status to each room from every rooms. </a:t>
            </a:r>
          </a:p>
          <a:p>
            <a:pPr marL="914400" lvl="1" indent="-457200">
              <a:lnSpc>
                <a:spcPct val="90000"/>
              </a:lnSpc>
              <a:spcBef>
                <a:spcPts val="1000"/>
              </a:spcBef>
              <a:buClr>
                <a:srgbClr val="DE411B"/>
              </a:buClr>
              <a:buFont typeface="Wingdings" panose="05000000000000000000" pitchFamily="2" charset="2"/>
              <a:buChar char="§"/>
              <a:defRPr/>
            </a:pPr>
            <a:r>
              <a:rPr lang="en-US" sz="2400" dirty="0">
                <a:solidFill>
                  <a:schemeClr val="tx1">
                    <a:lumMod val="65000"/>
                    <a:lumOff val="35000"/>
                  </a:schemeClr>
                </a:solidFill>
                <a:latin typeface="Arial Narrow Bold" panose="020B0706020202030204" pitchFamily="34" charset="0"/>
                <a:cs typeface="Arial" charset="0"/>
              </a:rPr>
              <a:t>Room check “path” order. </a:t>
            </a:r>
          </a:p>
          <a:p>
            <a:pPr marL="914400" lvl="1" indent="-457200">
              <a:lnSpc>
                <a:spcPct val="90000"/>
              </a:lnSpc>
              <a:spcBef>
                <a:spcPts val="1000"/>
              </a:spcBef>
              <a:buClr>
                <a:srgbClr val="DE411B"/>
              </a:buClr>
              <a:buFont typeface="Wingdings" panose="05000000000000000000" pitchFamily="2" charset="2"/>
              <a:buChar char="§"/>
              <a:defRPr/>
            </a:pPr>
            <a:r>
              <a:rPr lang="en-US" sz="2400" dirty="0">
                <a:solidFill>
                  <a:schemeClr val="tx1">
                    <a:lumMod val="65000"/>
                    <a:lumOff val="35000"/>
                  </a:schemeClr>
                </a:solidFill>
                <a:latin typeface="Arial Narrow Bold" panose="020B0706020202030204" pitchFamily="34" charset="0"/>
                <a:cs typeface="Arial" charset="0"/>
              </a:rPr>
              <a:t>Dirt amount of each room.</a:t>
            </a:r>
            <a:endParaRPr kumimoji="0" lang="en-US" sz="24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endParaRPr>
          </a:p>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Test Input/Output.</a:t>
            </a:r>
          </a:p>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r>
              <a:rPr kumimoji="0" lang="en-US" sz="2800" b="0" i="0" u="none" strike="noStrike" kern="1200" spc="0" normalizeH="0" baseline="0" noProof="0" dirty="0">
                <a:ln>
                  <a:noFill/>
                </a:ln>
                <a:solidFill>
                  <a:srgbClr val="DE411B"/>
                </a:solidFill>
                <a:effectLst/>
                <a:uLnTx/>
                <a:uFillTx/>
                <a:latin typeface="Arial Narrow Bold" panose="020B0706020202030204" pitchFamily="34" charset="0"/>
                <a:cs typeface="Arial" charset="0"/>
              </a:rPr>
              <a:t>Goal: </a:t>
            </a: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Clean the maximum amount </a:t>
            </a:r>
            <a:r>
              <a:rPr lang="en-US" sz="2800" dirty="0">
                <a:solidFill>
                  <a:schemeClr val="tx1">
                    <a:lumMod val="75000"/>
                    <a:lumOff val="25000"/>
                  </a:schemeClr>
                </a:solidFill>
                <a:latin typeface="Arial Narrow Bold" panose="020B0706020202030204" pitchFamily="34" charset="0"/>
                <a:cs typeface="Arial" charset="0"/>
              </a:rPr>
              <a:t>of </a:t>
            </a:r>
            <a:r>
              <a:rPr kumimoji="0" lang="en-US" sz="2800" b="0" i="0" u="none" strike="noStrike" kern="1200" spc="0" normalizeH="0" baseline="0" noProof="0" dirty="0" err="1">
                <a:ln>
                  <a:noFill/>
                </a:ln>
                <a:solidFill>
                  <a:schemeClr val="tx1">
                    <a:lumMod val="75000"/>
                    <a:lumOff val="25000"/>
                  </a:schemeClr>
                </a:solidFill>
                <a:effectLst/>
                <a:uLnTx/>
                <a:uFillTx/>
                <a:latin typeface="Arial Narrow Bold" panose="020B0706020202030204" pitchFamily="34" charset="0"/>
                <a:cs typeface="Arial" charset="0"/>
              </a:rPr>
              <a:t>dir</a:t>
            </a:r>
            <a:r>
              <a:rPr lang="en-US" sz="2800" dirty="0">
                <a:solidFill>
                  <a:schemeClr val="tx1">
                    <a:lumMod val="75000"/>
                    <a:lumOff val="25000"/>
                  </a:schemeClr>
                </a:solidFill>
                <a:latin typeface="Arial Narrow Bold" panose="020B0706020202030204" pitchFamily="34" charset="0"/>
                <a:cs typeface="Arial" charset="0"/>
              </a:rPr>
              <a:t>t possible. </a:t>
            </a: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 </a:t>
            </a:r>
          </a:p>
          <a:p>
            <a:pPr marL="457200" marR="0" lvl="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a:pPr>
            <a:endPar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endParaRPr>
          </a:p>
        </p:txBody>
      </p:sp>
    </p:spTree>
    <p:extLst>
      <p:ext uri="{BB962C8B-B14F-4D97-AF65-F5344CB8AC3E}">
        <p14:creationId xmlns:p14="http://schemas.microsoft.com/office/powerpoint/2010/main" val="494508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24" y="996707"/>
            <a:ext cx="5875025" cy="660738"/>
          </a:xfrm>
        </p:spPr>
        <p:txBody>
          <a:bodyPr>
            <a:noAutofit/>
          </a:bodyPr>
          <a:lstStyle/>
          <a:p>
            <a:r>
              <a:rPr lang="en-US" sz="4000" dirty="0">
                <a:solidFill>
                  <a:schemeClr val="tx1">
                    <a:lumMod val="85000"/>
                    <a:lumOff val="15000"/>
                  </a:schemeClr>
                </a:solidFill>
              </a:rPr>
              <a:t>Know test input/output</a:t>
            </a:r>
            <a:endParaRPr lang="en-GB" sz="4000" dirty="0">
              <a:solidFill>
                <a:schemeClr val="tx1">
                  <a:lumMod val="85000"/>
                  <a:lumOff val="15000"/>
                </a:schemeClr>
              </a:solidFill>
            </a:endParaRPr>
          </a:p>
        </p:txBody>
      </p:sp>
      <p:sp>
        <p:nvSpPr>
          <p:cNvPr id="4" name="CuadroTexto 3">
            <a:extLst>
              <a:ext uri="{FF2B5EF4-FFF2-40B4-BE49-F238E27FC236}">
                <a16:creationId xmlns:a16="http://schemas.microsoft.com/office/drawing/2014/main" id="{EE696570-F2E9-4BA8-A858-15F9C2AA5530}"/>
              </a:ext>
            </a:extLst>
          </p:cNvPr>
          <p:cNvSpPr txBox="1"/>
          <p:nvPr/>
        </p:nvSpPr>
        <p:spPr>
          <a:xfrm>
            <a:off x="1214544" y="2034639"/>
            <a:ext cx="9631586" cy="4092402"/>
          </a:xfrm>
          <a:prstGeom prst="rect">
            <a:avLst/>
          </a:prstGeom>
          <a:noFill/>
        </p:spPr>
        <p:txBody>
          <a:bodyPr wrap="square" numCol="2" rtlCol="0">
            <a:spAutoFit/>
          </a:bodyPr>
          <a:lstStyle/>
          <a:p>
            <a:pPr marR="0" lvl="0" algn="l" defTabSz="914400" rtl="0" eaLnBrk="1" fontAlgn="auto" latinLnBrk="0" hangingPunct="1">
              <a:lnSpc>
                <a:spcPct val="90000"/>
              </a:lnSpc>
              <a:spcBef>
                <a:spcPts val="1000"/>
              </a:spcBef>
              <a:spcAft>
                <a:spcPts val="0"/>
              </a:spcAft>
              <a:buClr>
                <a:srgbClr val="DE411B"/>
              </a:buClr>
              <a:buSzTx/>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6</a:t>
            </a:r>
          </a:p>
          <a:p>
            <a:pPr marR="0" lvl="0" algn="l" defTabSz="914400" rtl="0" eaLnBrk="1" fontAlgn="auto" latinLnBrk="0" hangingPunct="1">
              <a:lnSpc>
                <a:spcPct val="90000"/>
              </a:lnSpc>
              <a:spcBef>
                <a:spcPts val="1000"/>
              </a:spcBef>
              <a:spcAft>
                <a:spcPts val="0"/>
              </a:spcAft>
              <a:buClr>
                <a:srgbClr val="DE411B"/>
              </a:buClr>
              <a:buSzTx/>
              <a:tabLst/>
              <a:defRPr/>
            </a:pPr>
            <a:r>
              <a:rPr lang="en-US" sz="2800" dirty="0">
                <a:solidFill>
                  <a:schemeClr val="tx1">
                    <a:lumMod val="75000"/>
                    <a:lumOff val="25000"/>
                  </a:schemeClr>
                </a:solidFill>
                <a:latin typeface="Arial Narrow Bold" panose="020B0706020202030204" pitchFamily="34" charset="0"/>
                <a:cs typeface="Arial" charset="0"/>
              </a:rPr>
              <a:t>Elevator, 57</a:t>
            </a:r>
          </a:p>
          <a:p>
            <a:pPr marR="0" lvl="0" algn="l" defTabSz="914400" rtl="0" eaLnBrk="1" fontAlgn="auto" latinLnBrk="0" hangingPunct="1">
              <a:lnSpc>
                <a:spcPct val="90000"/>
              </a:lnSpc>
              <a:spcBef>
                <a:spcPts val="1000"/>
              </a:spcBef>
              <a:spcAft>
                <a:spcPts val="0"/>
              </a:spcAft>
              <a:buClr>
                <a:srgbClr val="DE411B"/>
              </a:buClr>
              <a:buSzTx/>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Hall, 889</a:t>
            </a:r>
            <a:endParaRPr lang="en-US" sz="2800" dirty="0">
              <a:solidFill>
                <a:schemeClr val="tx1">
                  <a:lumMod val="75000"/>
                  <a:lumOff val="25000"/>
                </a:schemeClr>
              </a:solidFill>
              <a:latin typeface="Arial Narrow Bold" panose="020B0706020202030204" pitchFamily="34" charset="0"/>
              <a:cs typeface="Arial" charset="0"/>
            </a:endParaRPr>
          </a:p>
          <a:p>
            <a:pPr marR="0" lvl="0" algn="l" defTabSz="914400" rtl="0" eaLnBrk="1" fontAlgn="auto" latinLnBrk="0" hangingPunct="1">
              <a:lnSpc>
                <a:spcPct val="90000"/>
              </a:lnSpc>
              <a:spcBef>
                <a:spcPts val="1000"/>
              </a:spcBef>
              <a:spcAft>
                <a:spcPts val="0"/>
              </a:spcAft>
              <a:buClr>
                <a:srgbClr val="DE411B"/>
              </a:buClr>
              <a:buSzTx/>
              <a:tabLst/>
              <a:defRPr/>
            </a:pPr>
            <a:r>
              <a:rPr kumimoji="0" lang="en-US" sz="2800" b="0" i="0" u="none" strike="noStrike" kern="1200" spc="0" normalizeH="0" baseline="0" noProof="0" dirty="0" err="1">
                <a:ln>
                  <a:noFill/>
                </a:ln>
                <a:solidFill>
                  <a:schemeClr val="tx1">
                    <a:lumMod val="75000"/>
                    <a:lumOff val="25000"/>
                  </a:schemeClr>
                </a:solidFill>
                <a:effectLst/>
                <a:uLnTx/>
                <a:uFillTx/>
                <a:latin typeface="Arial Narrow Bold" panose="020B0706020202030204" pitchFamily="34" charset="0"/>
                <a:cs typeface="Arial" charset="0"/>
              </a:rPr>
              <a:t>Pingpong</a:t>
            </a: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 546</a:t>
            </a:r>
          </a:p>
          <a:p>
            <a:pPr marR="0" lvl="0" algn="l" defTabSz="914400" rtl="0" eaLnBrk="1" fontAlgn="auto" latinLnBrk="0" hangingPunct="1">
              <a:lnSpc>
                <a:spcPct val="90000"/>
              </a:lnSpc>
              <a:spcBef>
                <a:spcPts val="1000"/>
              </a:spcBef>
              <a:spcAft>
                <a:spcPts val="0"/>
              </a:spcAft>
              <a:buClr>
                <a:srgbClr val="DE411B"/>
              </a:buClr>
              <a:buSzTx/>
              <a:tabLst/>
              <a:defRPr/>
            </a:pPr>
            <a:r>
              <a:rPr lang="en-US" sz="2800" dirty="0">
                <a:solidFill>
                  <a:schemeClr val="tx1">
                    <a:lumMod val="75000"/>
                    <a:lumOff val="25000"/>
                  </a:schemeClr>
                </a:solidFill>
                <a:latin typeface="Arial Narrow Bold" panose="020B0706020202030204" pitchFamily="34" charset="0"/>
                <a:cs typeface="Arial" charset="0"/>
              </a:rPr>
              <a:t>Cafeteria, 867</a:t>
            </a:r>
          </a:p>
          <a:p>
            <a:pPr marR="0" lvl="0" algn="l" defTabSz="914400" rtl="0" eaLnBrk="1" fontAlgn="auto" latinLnBrk="0" hangingPunct="1">
              <a:lnSpc>
                <a:spcPct val="90000"/>
              </a:lnSpc>
              <a:spcBef>
                <a:spcPts val="1000"/>
              </a:spcBef>
              <a:spcAft>
                <a:spcPts val="0"/>
              </a:spcAft>
              <a:buClr>
                <a:srgbClr val="DE411B"/>
              </a:buClr>
              <a:buSzTx/>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Terrace, 587</a:t>
            </a:r>
          </a:p>
          <a:p>
            <a:pPr marR="0" lvl="0" algn="l" defTabSz="914400" rtl="0" eaLnBrk="1" fontAlgn="auto" latinLnBrk="0" hangingPunct="1">
              <a:lnSpc>
                <a:spcPct val="90000"/>
              </a:lnSpc>
              <a:spcBef>
                <a:spcPts val="1000"/>
              </a:spcBef>
              <a:spcAft>
                <a:spcPts val="0"/>
              </a:spcAft>
              <a:buClr>
                <a:srgbClr val="DE411B"/>
              </a:buClr>
              <a:buSzTx/>
              <a:tabLst/>
              <a:defRPr/>
            </a:pPr>
            <a:r>
              <a:rPr lang="en-US" sz="2800" dirty="0">
                <a:solidFill>
                  <a:schemeClr val="tx1">
                    <a:lumMod val="75000"/>
                    <a:lumOff val="25000"/>
                  </a:schemeClr>
                </a:solidFill>
                <a:latin typeface="Arial Narrow Bold" panose="020B0706020202030204" pitchFamily="34" charset="0"/>
                <a:cs typeface="Arial" charset="0"/>
              </a:rPr>
              <a:t>Terrace offices, 34</a:t>
            </a:r>
            <a:endPar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endParaRPr>
          </a:p>
          <a:p>
            <a:pPr marR="0" lvl="0" algn="l" defTabSz="914400" rtl="0" eaLnBrk="1" fontAlgn="auto" latinLnBrk="0" hangingPunct="1">
              <a:lnSpc>
                <a:spcPct val="90000"/>
              </a:lnSpc>
              <a:spcBef>
                <a:spcPts val="1000"/>
              </a:spcBef>
              <a:spcAft>
                <a:spcPts val="0"/>
              </a:spcAft>
              <a:buClr>
                <a:srgbClr val="DE411B"/>
              </a:buClr>
              <a:buSzTx/>
              <a:tabLst/>
              <a:defRPr/>
            </a:pPr>
            <a:r>
              <a:rPr lang="en-US" sz="2800" dirty="0">
                <a:solidFill>
                  <a:srgbClr val="DE411B"/>
                </a:solidFill>
                <a:latin typeface="Arial Narrow Bold" panose="020B0706020202030204" pitchFamily="34" charset="0"/>
                <a:cs typeface="Arial" charset="0"/>
              </a:rPr>
              <a:t>n </a:t>
            </a:r>
            <a:r>
              <a:rPr kumimoji="0" lang="en-US" sz="2800" b="0" i="0" u="none" strike="noStrike" kern="1200" spc="0" normalizeH="0" baseline="0" noProof="0" dirty="0">
                <a:ln>
                  <a:noFill/>
                </a:ln>
                <a:solidFill>
                  <a:srgbClr val="DE411B"/>
                </a:solidFill>
                <a:effectLst/>
                <a:uLnTx/>
                <a:uFillTx/>
                <a:latin typeface="Arial Narrow Bold" panose="020B0706020202030204" pitchFamily="34" charset="0"/>
                <a:cs typeface="Arial" charset="0"/>
              </a:rPr>
              <a:t>= 4</a:t>
            </a:r>
          </a:p>
          <a:p>
            <a:pPr marR="0" lvl="0" algn="l" defTabSz="914400" rtl="0" eaLnBrk="1" fontAlgn="auto" latinLnBrk="0" hangingPunct="1">
              <a:lnSpc>
                <a:spcPct val="90000"/>
              </a:lnSpc>
              <a:spcBef>
                <a:spcPts val="1000"/>
              </a:spcBef>
              <a:spcAft>
                <a:spcPts val="0"/>
              </a:spcAft>
              <a:buClr>
                <a:srgbClr val="DE411B"/>
              </a:buClr>
              <a:buSzTx/>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4</a:t>
            </a:r>
          </a:p>
          <a:p>
            <a:pPr marR="0" lvl="0" algn="l" defTabSz="914400" rtl="0" eaLnBrk="1" fontAlgn="auto" latinLnBrk="0" hangingPunct="1">
              <a:lnSpc>
                <a:spcPct val="90000"/>
              </a:lnSpc>
              <a:spcBef>
                <a:spcPts val="1000"/>
              </a:spcBef>
              <a:spcAft>
                <a:spcPts val="0"/>
              </a:spcAft>
              <a:buClr>
                <a:srgbClr val="DE411B"/>
              </a:buClr>
              <a:buSzTx/>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Hall, 889</a:t>
            </a:r>
          </a:p>
          <a:p>
            <a:pPr marR="0" lvl="0" algn="l" defTabSz="914400" rtl="0" eaLnBrk="1" fontAlgn="auto" latinLnBrk="0" hangingPunct="1">
              <a:lnSpc>
                <a:spcPct val="90000"/>
              </a:lnSpc>
              <a:spcBef>
                <a:spcPts val="1000"/>
              </a:spcBef>
              <a:spcAft>
                <a:spcPts val="0"/>
              </a:spcAft>
              <a:buClr>
                <a:srgbClr val="DE411B"/>
              </a:buClr>
              <a:buSzTx/>
              <a:tabLst/>
              <a:defRPr/>
            </a:pPr>
            <a:r>
              <a:rPr lang="en-US" sz="2800" dirty="0">
                <a:solidFill>
                  <a:schemeClr val="tx1">
                    <a:lumMod val="75000"/>
                    <a:lumOff val="25000"/>
                  </a:schemeClr>
                </a:solidFill>
                <a:latin typeface="Arial Narrow Bold" panose="020B0706020202030204" pitchFamily="34" charset="0"/>
                <a:cs typeface="Arial" charset="0"/>
              </a:rPr>
              <a:t>Cafeteria, 867</a:t>
            </a:r>
          </a:p>
          <a:p>
            <a:pPr marR="0" lvl="0" algn="l" defTabSz="914400" rtl="0" eaLnBrk="1" fontAlgn="auto" latinLnBrk="0" hangingPunct="1">
              <a:lnSpc>
                <a:spcPct val="90000"/>
              </a:lnSpc>
              <a:spcBef>
                <a:spcPts val="1000"/>
              </a:spcBef>
              <a:spcAft>
                <a:spcPts val="0"/>
              </a:spcAft>
              <a:buClr>
                <a:srgbClr val="DE411B"/>
              </a:buClr>
              <a:buSzTx/>
              <a:tabLst/>
              <a:defRPr/>
            </a:pPr>
            <a:r>
              <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rPr>
              <a:t>Terrace, 587</a:t>
            </a:r>
          </a:p>
          <a:p>
            <a:pPr marR="0" lvl="0" algn="l" defTabSz="914400" rtl="0" eaLnBrk="1" fontAlgn="auto" latinLnBrk="0" hangingPunct="1">
              <a:lnSpc>
                <a:spcPct val="90000"/>
              </a:lnSpc>
              <a:spcBef>
                <a:spcPts val="1000"/>
              </a:spcBef>
              <a:spcAft>
                <a:spcPts val="0"/>
              </a:spcAft>
              <a:buClr>
                <a:srgbClr val="DE411B"/>
              </a:buClr>
              <a:buSzTx/>
              <a:tabLst/>
              <a:defRPr/>
            </a:pPr>
            <a:r>
              <a:rPr lang="en-US" sz="2800" dirty="0">
                <a:solidFill>
                  <a:schemeClr val="tx1">
                    <a:lumMod val="75000"/>
                    <a:lumOff val="25000"/>
                  </a:schemeClr>
                </a:solidFill>
                <a:latin typeface="Arial Narrow Bold" panose="020B0706020202030204" pitchFamily="34" charset="0"/>
                <a:cs typeface="Arial" charset="0"/>
              </a:rPr>
              <a:t>Terrace office, 34</a:t>
            </a:r>
          </a:p>
          <a:p>
            <a:pPr marR="0" lvl="0" algn="l" defTabSz="914400" rtl="0" eaLnBrk="1" fontAlgn="auto" latinLnBrk="0" hangingPunct="1">
              <a:lnSpc>
                <a:spcPct val="90000"/>
              </a:lnSpc>
              <a:spcBef>
                <a:spcPts val="1000"/>
              </a:spcBef>
              <a:spcAft>
                <a:spcPts val="0"/>
              </a:spcAft>
              <a:buClr>
                <a:srgbClr val="DE411B"/>
              </a:buClr>
              <a:buSzTx/>
              <a:tabLst/>
              <a:defRPr/>
            </a:pPr>
            <a:endParaRPr kumimoji="0" lang="en-US" sz="2800" b="0" i="0" u="none" strike="noStrike" kern="1200" spc="0" normalizeH="0" baseline="0" noProof="0" dirty="0">
              <a:ln>
                <a:noFill/>
              </a:ln>
              <a:solidFill>
                <a:schemeClr val="tx1">
                  <a:lumMod val="75000"/>
                  <a:lumOff val="25000"/>
                </a:schemeClr>
              </a:solidFill>
              <a:effectLst/>
              <a:uLnTx/>
              <a:uFillTx/>
              <a:latin typeface="Arial Narrow Bold" panose="020B0706020202030204" pitchFamily="34" charset="0"/>
              <a:cs typeface="Arial" charset="0"/>
            </a:endParaRPr>
          </a:p>
          <a:p>
            <a:pPr marR="0" lvl="0" algn="l" defTabSz="914400" rtl="0" eaLnBrk="1" fontAlgn="auto" latinLnBrk="0" hangingPunct="1">
              <a:lnSpc>
                <a:spcPct val="90000"/>
              </a:lnSpc>
              <a:spcBef>
                <a:spcPts val="1000"/>
              </a:spcBef>
              <a:spcAft>
                <a:spcPts val="0"/>
              </a:spcAft>
              <a:buClr>
                <a:srgbClr val="DE411B"/>
              </a:buClr>
              <a:buSzTx/>
              <a:tabLst/>
              <a:defRPr/>
            </a:pPr>
            <a:endParaRPr lang="en-US" sz="2800" dirty="0">
              <a:solidFill>
                <a:schemeClr val="tx1">
                  <a:lumMod val="75000"/>
                  <a:lumOff val="25000"/>
                </a:schemeClr>
              </a:solidFill>
              <a:latin typeface="Arial Narrow Bold" panose="020B0706020202030204" pitchFamily="34" charset="0"/>
              <a:cs typeface="Arial" charset="0"/>
            </a:endParaRPr>
          </a:p>
          <a:p>
            <a:pPr marR="0" lvl="0" algn="l" defTabSz="914400" rtl="0" eaLnBrk="1" fontAlgn="auto" latinLnBrk="0" hangingPunct="1">
              <a:lnSpc>
                <a:spcPct val="90000"/>
              </a:lnSpc>
              <a:spcBef>
                <a:spcPts val="1000"/>
              </a:spcBef>
              <a:spcAft>
                <a:spcPts val="0"/>
              </a:spcAft>
              <a:buClr>
                <a:srgbClr val="DE411B"/>
              </a:buClr>
              <a:buSzTx/>
              <a:tabLst/>
              <a:defRPr/>
            </a:pPr>
            <a:r>
              <a:rPr lang="en-US" sz="2800" dirty="0">
                <a:solidFill>
                  <a:srgbClr val="DE411B"/>
                </a:solidFill>
                <a:latin typeface="Arial Narrow Bold" panose="020B0706020202030204" pitchFamily="34" charset="0"/>
                <a:cs typeface="Arial" charset="0"/>
              </a:rPr>
              <a:t>n</a:t>
            </a:r>
            <a:r>
              <a:rPr kumimoji="0" lang="en-US" sz="2800" b="0" i="0" u="none" strike="noStrike" kern="1200" spc="0" normalizeH="0" baseline="0" noProof="0" dirty="0">
                <a:ln>
                  <a:noFill/>
                </a:ln>
                <a:solidFill>
                  <a:srgbClr val="DE411B"/>
                </a:solidFill>
                <a:effectLst/>
                <a:uLnTx/>
                <a:uFillTx/>
                <a:latin typeface="Arial Narrow Bold" panose="020B0706020202030204" pitchFamily="34" charset="0"/>
                <a:cs typeface="Arial" charset="0"/>
              </a:rPr>
              <a:t> = 4 ; Sum = 2377</a:t>
            </a:r>
          </a:p>
        </p:txBody>
      </p:sp>
      <p:sp>
        <p:nvSpPr>
          <p:cNvPr id="3" name="Flecha: a la derecha 2">
            <a:extLst>
              <a:ext uri="{FF2B5EF4-FFF2-40B4-BE49-F238E27FC236}">
                <a16:creationId xmlns:a16="http://schemas.microsoft.com/office/drawing/2014/main" id="{1290A72E-04E5-49E1-BAA1-E1123F51B9B4}"/>
              </a:ext>
            </a:extLst>
          </p:cNvPr>
          <p:cNvSpPr/>
          <p:nvPr/>
        </p:nvSpPr>
        <p:spPr>
          <a:xfrm>
            <a:off x="4207823" y="3756249"/>
            <a:ext cx="914400" cy="399802"/>
          </a:xfrm>
          <a:prstGeom prst="rightArrow">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136682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analysis</a:t>
            </a:r>
            <a:endParaRPr lang="es-CO" dirty="0">
              <a:solidFill>
                <a:schemeClr val="tx1">
                  <a:lumMod val="85000"/>
                  <a:lumOff val="15000"/>
                </a:schemeClr>
              </a:solidFill>
            </a:endParaRPr>
          </a:p>
        </p:txBody>
      </p:sp>
      <p:sp>
        <p:nvSpPr>
          <p:cNvPr id="11" name="CuadroTexto 10">
            <a:extLst>
              <a:ext uri="{FF2B5EF4-FFF2-40B4-BE49-F238E27FC236}">
                <a16:creationId xmlns:a16="http://schemas.microsoft.com/office/drawing/2014/main" id="{F6F3BA70-1439-4411-BC7B-425E9388EF6D}"/>
              </a:ext>
            </a:extLst>
          </p:cNvPr>
          <p:cNvSpPr txBox="1"/>
          <p:nvPr/>
        </p:nvSpPr>
        <p:spPr>
          <a:xfrm>
            <a:off x="5638799" y="4255325"/>
            <a:ext cx="4809507" cy="1015663"/>
          </a:xfrm>
          <a:prstGeom prst="rect">
            <a:avLst/>
          </a:prstGeom>
          <a:noFill/>
        </p:spPr>
        <p:txBody>
          <a:bodyPr wrap="square" rtlCol="0">
            <a:spAutoFit/>
          </a:bodyPr>
          <a:lstStyle/>
          <a:p>
            <a:pPr marL="285750" indent="-285750">
              <a:buClr>
                <a:srgbClr val="DC5D2A"/>
              </a:buClr>
              <a:buFont typeface="Wingdings" panose="05000000000000000000" pitchFamily="2" charset="2"/>
              <a:buChar char="§"/>
            </a:pPr>
            <a:r>
              <a:rPr lang="en-US" sz="2000" dirty="0">
                <a:solidFill>
                  <a:schemeClr val="tx1">
                    <a:lumMod val="75000"/>
                    <a:lumOff val="25000"/>
                  </a:schemeClr>
                </a:solidFill>
              </a:rPr>
              <a:t>The order of access for n rooms it can always be represented by </a:t>
            </a:r>
            <a:r>
              <a:rPr lang="en-US" sz="2000" b="1" dirty="0">
                <a:solidFill>
                  <a:schemeClr val="tx1">
                    <a:lumMod val="75000"/>
                    <a:lumOff val="25000"/>
                  </a:schemeClr>
                </a:solidFill>
              </a:rPr>
              <a:t>upper triangular matrix.</a:t>
            </a:r>
            <a:endParaRPr lang="es-CO" sz="2000" b="1" dirty="0">
              <a:solidFill>
                <a:schemeClr val="tx1">
                  <a:lumMod val="75000"/>
                  <a:lumOff val="25000"/>
                </a:schemeClr>
              </a:solidFill>
            </a:endParaRPr>
          </a:p>
        </p:txBody>
      </p:sp>
      <p:pic>
        <p:nvPicPr>
          <p:cNvPr id="9" name="Imagen 8">
            <a:extLst>
              <a:ext uri="{FF2B5EF4-FFF2-40B4-BE49-F238E27FC236}">
                <a16:creationId xmlns:a16="http://schemas.microsoft.com/office/drawing/2014/main" id="{EB8602C1-1B9B-43D2-9F46-33D1C837466B}"/>
              </a:ext>
            </a:extLst>
          </p:cNvPr>
          <p:cNvPicPr>
            <a:picLocks noChangeAspect="1"/>
          </p:cNvPicPr>
          <p:nvPr/>
        </p:nvPicPr>
        <p:blipFill>
          <a:blip r:embed="rId2"/>
          <a:stretch>
            <a:fillRect/>
          </a:stretch>
        </p:blipFill>
        <p:spPr>
          <a:xfrm>
            <a:off x="1275670" y="1419653"/>
            <a:ext cx="9640660" cy="1922381"/>
          </a:xfrm>
          <a:prstGeom prst="rect">
            <a:avLst/>
          </a:prstGeom>
        </p:spPr>
      </p:pic>
      <p:pic>
        <p:nvPicPr>
          <p:cNvPr id="12" name="Imagen 11">
            <a:extLst>
              <a:ext uri="{FF2B5EF4-FFF2-40B4-BE49-F238E27FC236}">
                <a16:creationId xmlns:a16="http://schemas.microsoft.com/office/drawing/2014/main" id="{B6B02C6F-7213-49C1-8F50-75EBF5D31984}"/>
              </a:ext>
            </a:extLst>
          </p:cNvPr>
          <p:cNvPicPr>
            <a:picLocks noChangeAspect="1"/>
          </p:cNvPicPr>
          <p:nvPr/>
        </p:nvPicPr>
        <p:blipFill>
          <a:blip r:embed="rId3"/>
          <a:stretch>
            <a:fillRect/>
          </a:stretch>
        </p:blipFill>
        <p:spPr>
          <a:xfrm>
            <a:off x="1714414" y="3250990"/>
            <a:ext cx="2936521" cy="3126280"/>
          </a:xfrm>
          <a:prstGeom prst="rect">
            <a:avLst/>
          </a:prstGeom>
        </p:spPr>
      </p:pic>
    </p:spTree>
    <p:extLst>
      <p:ext uri="{BB962C8B-B14F-4D97-AF65-F5344CB8AC3E}">
        <p14:creationId xmlns:p14="http://schemas.microsoft.com/office/powerpoint/2010/main" val="322703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analysis</a:t>
            </a:r>
            <a:endParaRPr lang="es-CO" dirty="0">
              <a:solidFill>
                <a:schemeClr val="tx1">
                  <a:lumMod val="85000"/>
                  <a:lumOff val="15000"/>
                </a:schemeClr>
              </a:solidFill>
            </a:endParaRPr>
          </a:p>
        </p:txBody>
      </p:sp>
      <p:sp>
        <p:nvSpPr>
          <p:cNvPr id="11" name="CuadroTexto 10">
            <a:extLst>
              <a:ext uri="{FF2B5EF4-FFF2-40B4-BE49-F238E27FC236}">
                <a16:creationId xmlns:a16="http://schemas.microsoft.com/office/drawing/2014/main" id="{F6F3BA70-1439-4411-BC7B-425E9388EF6D}"/>
              </a:ext>
            </a:extLst>
          </p:cNvPr>
          <p:cNvSpPr txBox="1"/>
          <p:nvPr/>
        </p:nvSpPr>
        <p:spPr>
          <a:xfrm>
            <a:off x="5638799" y="4255325"/>
            <a:ext cx="4809507" cy="1015663"/>
          </a:xfrm>
          <a:prstGeom prst="rect">
            <a:avLst/>
          </a:prstGeom>
          <a:noFill/>
        </p:spPr>
        <p:txBody>
          <a:bodyPr wrap="square" rtlCol="0">
            <a:spAutoFit/>
          </a:bodyPr>
          <a:lstStyle/>
          <a:p>
            <a:pPr marL="285750" indent="-285750">
              <a:buClr>
                <a:srgbClr val="DC5D2A"/>
              </a:buClr>
              <a:buFont typeface="Wingdings" panose="05000000000000000000" pitchFamily="2" charset="2"/>
              <a:buChar char="§"/>
            </a:pPr>
            <a:r>
              <a:rPr lang="en-US" sz="2000" dirty="0">
                <a:solidFill>
                  <a:schemeClr val="tx1">
                    <a:lumMod val="75000"/>
                    <a:lumOff val="25000"/>
                  </a:schemeClr>
                </a:solidFill>
              </a:rPr>
              <a:t>In the other half of the matrix we can establish access following the </a:t>
            </a:r>
            <a:r>
              <a:rPr lang="en-US" sz="2000" b="1" dirty="0">
                <a:solidFill>
                  <a:schemeClr val="tx1">
                    <a:lumMod val="75000"/>
                    <a:lumOff val="25000"/>
                  </a:schemeClr>
                </a:solidFill>
              </a:rPr>
              <a:t>constraints </a:t>
            </a:r>
            <a:r>
              <a:rPr lang="en-US" sz="2000" dirty="0">
                <a:solidFill>
                  <a:schemeClr val="tx1">
                    <a:lumMod val="75000"/>
                    <a:lumOff val="25000"/>
                  </a:schemeClr>
                </a:solidFill>
              </a:rPr>
              <a:t>of the problem.</a:t>
            </a:r>
            <a:endParaRPr lang="es-CO" sz="2000" b="1" dirty="0">
              <a:solidFill>
                <a:schemeClr val="tx1">
                  <a:lumMod val="75000"/>
                  <a:lumOff val="25000"/>
                </a:schemeClr>
              </a:solidFill>
            </a:endParaRPr>
          </a:p>
        </p:txBody>
      </p:sp>
      <p:pic>
        <p:nvPicPr>
          <p:cNvPr id="6" name="Imagen 5">
            <a:extLst>
              <a:ext uri="{FF2B5EF4-FFF2-40B4-BE49-F238E27FC236}">
                <a16:creationId xmlns:a16="http://schemas.microsoft.com/office/drawing/2014/main" id="{55933E58-5F5B-4E83-A27D-B856E4E87B0B}"/>
              </a:ext>
            </a:extLst>
          </p:cNvPr>
          <p:cNvPicPr>
            <a:picLocks noChangeAspect="1"/>
          </p:cNvPicPr>
          <p:nvPr/>
        </p:nvPicPr>
        <p:blipFill>
          <a:blip r:embed="rId2"/>
          <a:stretch>
            <a:fillRect/>
          </a:stretch>
        </p:blipFill>
        <p:spPr>
          <a:xfrm>
            <a:off x="1334199" y="1528300"/>
            <a:ext cx="9640661" cy="1805816"/>
          </a:xfrm>
          <a:prstGeom prst="rect">
            <a:avLst/>
          </a:prstGeom>
        </p:spPr>
      </p:pic>
      <p:pic>
        <p:nvPicPr>
          <p:cNvPr id="4" name="Imagen 3">
            <a:extLst>
              <a:ext uri="{FF2B5EF4-FFF2-40B4-BE49-F238E27FC236}">
                <a16:creationId xmlns:a16="http://schemas.microsoft.com/office/drawing/2014/main" id="{A98A067C-3E31-4C47-9580-3AA67BA1448B}"/>
              </a:ext>
            </a:extLst>
          </p:cNvPr>
          <p:cNvPicPr>
            <a:picLocks noChangeAspect="1"/>
          </p:cNvPicPr>
          <p:nvPr/>
        </p:nvPicPr>
        <p:blipFill>
          <a:blip r:embed="rId3"/>
          <a:stretch>
            <a:fillRect/>
          </a:stretch>
        </p:blipFill>
        <p:spPr>
          <a:xfrm>
            <a:off x="1668483" y="3334116"/>
            <a:ext cx="3028384" cy="3086716"/>
          </a:xfrm>
          <a:prstGeom prst="rect">
            <a:avLst/>
          </a:prstGeom>
        </p:spPr>
      </p:pic>
    </p:spTree>
    <p:extLst>
      <p:ext uri="{BB962C8B-B14F-4D97-AF65-F5344CB8AC3E}">
        <p14:creationId xmlns:p14="http://schemas.microsoft.com/office/powerpoint/2010/main" val="4094603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analysis</a:t>
            </a:r>
            <a:endParaRPr lang="es-CO" dirty="0">
              <a:solidFill>
                <a:schemeClr val="tx1">
                  <a:lumMod val="85000"/>
                  <a:lumOff val="15000"/>
                </a:schemeClr>
              </a:solidFill>
            </a:endParaRPr>
          </a:p>
        </p:txBody>
      </p:sp>
      <p:sp>
        <p:nvSpPr>
          <p:cNvPr id="11" name="CuadroTexto 10">
            <a:extLst>
              <a:ext uri="{FF2B5EF4-FFF2-40B4-BE49-F238E27FC236}">
                <a16:creationId xmlns:a16="http://schemas.microsoft.com/office/drawing/2014/main" id="{F6F3BA70-1439-4411-BC7B-425E9388EF6D}"/>
              </a:ext>
            </a:extLst>
          </p:cNvPr>
          <p:cNvSpPr txBox="1"/>
          <p:nvPr/>
        </p:nvSpPr>
        <p:spPr>
          <a:xfrm>
            <a:off x="5634842" y="2947959"/>
            <a:ext cx="4809507" cy="2246769"/>
          </a:xfrm>
          <a:prstGeom prst="rect">
            <a:avLst/>
          </a:prstGeom>
          <a:noFill/>
        </p:spPr>
        <p:txBody>
          <a:bodyPr wrap="square" rtlCol="0">
            <a:spAutoFit/>
          </a:bodyPr>
          <a:lstStyle/>
          <a:p>
            <a:pPr marL="285750" indent="-285750">
              <a:buClr>
                <a:srgbClr val="DC5D2A"/>
              </a:buClr>
              <a:buFont typeface="Wingdings" panose="05000000000000000000" pitchFamily="2" charset="2"/>
              <a:buChar char="§"/>
            </a:pPr>
            <a:r>
              <a:rPr lang="en-US" sz="2000" dirty="0">
                <a:solidFill>
                  <a:schemeClr val="tx1">
                    <a:lumMod val="75000"/>
                    <a:lumOff val="25000"/>
                  </a:schemeClr>
                </a:solidFill>
              </a:rPr>
              <a:t>We can represent the rooms as a </a:t>
            </a:r>
            <a:r>
              <a:rPr lang="en-US" sz="2000" b="1" dirty="0">
                <a:solidFill>
                  <a:schemeClr val="tx1">
                    <a:lumMod val="75000"/>
                    <a:lumOff val="25000"/>
                  </a:schemeClr>
                </a:solidFill>
              </a:rPr>
              <a:t>directed acyclic graph</a:t>
            </a:r>
            <a:r>
              <a:rPr lang="en-US" sz="2000" dirty="0">
                <a:solidFill>
                  <a:schemeClr val="tx1">
                    <a:lumMod val="75000"/>
                    <a:lumOff val="25000"/>
                  </a:schemeClr>
                </a:solidFill>
              </a:rPr>
              <a:t>, with an initial node that can connects to every room and represents an initial stand by position of the vacuum.</a:t>
            </a:r>
          </a:p>
          <a:p>
            <a:pPr marL="285750" indent="-285750">
              <a:buClr>
                <a:srgbClr val="DC5D2A"/>
              </a:buClr>
              <a:buFont typeface="Wingdings" panose="05000000000000000000" pitchFamily="2" charset="2"/>
              <a:buChar char="§"/>
            </a:pPr>
            <a:endParaRPr lang="en-US" sz="2000" b="1" dirty="0">
              <a:solidFill>
                <a:schemeClr val="tx1">
                  <a:lumMod val="75000"/>
                  <a:lumOff val="25000"/>
                </a:schemeClr>
              </a:solidFill>
            </a:endParaRPr>
          </a:p>
          <a:p>
            <a:pPr>
              <a:buClr>
                <a:srgbClr val="DC5D2A"/>
              </a:buClr>
            </a:pPr>
            <a:r>
              <a:rPr lang="en-US" i="1" dirty="0">
                <a:solidFill>
                  <a:schemeClr val="tx1">
                    <a:lumMod val="65000"/>
                    <a:lumOff val="35000"/>
                  </a:schemeClr>
                </a:solidFill>
              </a:rPr>
              <a:t>    G(V, E) ; V = </a:t>
            </a:r>
            <a:r>
              <a:rPr lang="en-US" i="1" dirty="0" err="1">
                <a:solidFill>
                  <a:schemeClr val="tx1">
                    <a:lumMod val="65000"/>
                    <a:lumOff val="35000"/>
                  </a:schemeClr>
                </a:solidFill>
              </a:rPr>
              <a:t>nRooms</a:t>
            </a:r>
            <a:endParaRPr lang="en-US" i="1" dirty="0">
              <a:solidFill>
                <a:schemeClr val="tx1">
                  <a:lumMod val="65000"/>
                  <a:lumOff val="35000"/>
                </a:schemeClr>
              </a:solidFill>
            </a:endParaRPr>
          </a:p>
        </p:txBody>
      </p:sp>
      <p:pic>
        <p:nvPicPr>
          <p:cNvPr id="8" name="Imagen 7">
            <a:extLst>
              <a:ext uri="{FF2B5EF4-FFF2-40B4-BE49-F238E27FC236}">
                <a16:creationId xmlns:a16="http://schemas.microsoft.com/office/drawing/2014/main" id="{57251790-E48F-4FF2-BEF4-30ED945969BA}"/>
              </a:ext>
            </a:extLst>
          </p:cNvPr>
          <p:cNvPicPr>
            <a:picLocks noChangeAspect="1"/>
          </p:cNvPicPr>
          <p:nvPr/>
        </p:nvPicPr>
        <p:blipFill>
          <a:blip r:embed="rId2"/>
          <a:stretch>
            <a:fillRect/>
          </a:stretch>
        </p:blipFill>
        <p:spPr>
          <a:xfrm>
            <a:off x="1971933" y="1389821"/>
            <a:ext cx="3150290" cy="5363047"/>
          </a:xfrm>
          <a:prstGeom prst="rect">
            <a:avLst/>
          </a:prstGeom>
        </p:spPr>
      </p:pic>
    </p:spTree>
    <p:extLst>
      <p:ext uri="{BB962C8B-B14F-4D97-AF65-F5344CB8AC3E}">
        <p14:creationId xmlns:p14="http://schemas.microsoft.com/office/powerpoint/2010/main" val="144429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72CBC-5F87-4D5F-9397-003CFD6A2BC9}"/>
              </a:ext>
            </a:extLst>
          </p:cNvPr>
          <p:cNvSpPr>
            <a:spLocks noGrp="1"/>
          </p:cNvSpPr>
          <p:nvPr>
            <p:ph type="title"/>
          </p:nvPr>
        </p:nvSpPr>
        <p:spPr/>
        <p:txBody>
          <a:bodyPr/>
          <a:lstStyle/>
          <a:p>
            <a:r>
              <a:rPr lang="en-US" dirty="0">
                <a:solidFill>
                  <a:schemeClr val="tx1">
                    <a:lumMod val="85000"/>
                    <a:lumOff val="15000"/>
                  </a:schemeClr>
                </a:solidFill>
              </a:rPr>
              <a:t>analysis</a:t>
            </a:r>
            <a:endParaRPr lang="es-CO" dirty="0">
              <a:solidFill>
                <a:schemeClr val="tx1">
                  <a:lumMod val="85000"/>
                  <a:lumOff val="15000"/>
                </a:schemeClr>
              </a:solidFill>
            </a:endParaRPr>
          </a:p>
        </p:txBody>
      </p:sp>
      <p:pic>
        <p:nvPicPr>
          <p:cNvPr id="4" name="Imagen 3">
            <a:extLst>
              <a:ext uri="{FF2B5EF4-FFF2-40B4-BE49-F238E27FC236}">
                <a16:creationId xmlns:a16="http://schemas.microsoft.com/office/drawing/2014/main" id="{1849BF2B-C089-4837-A8A3-477F90D206EB}"/>
              </a:ext>
            </a:extLst>
          </p:cNvPr>
          <p:cNvPicPr>
            <a:picLocks noChangeAspect="1"/>
          </p:cNvPicPr>
          <p:nvPr/>
        </p:nvPicPr>
        <p:blipFill>
          <a:blip r:embed="rId2"/>
          <a:stretch>
            <a:fillRect/>
          </a:stretch>
        </p:blipFill>
        <p:spPr>
          <a:xfrm>
            <a:off x="2071874" y="1626786"/>
            <a:ext cx="8048251" cy="3732944"/>
          </a:xfrm>
          <a:prstGeom prst="rect">
            <a:avLst/>
          </a:prstGeom>
        </p:spPr>
      </p:pic>
      <p:sp>
        <p:nvSpPr>
          <p:cNvPr id="5" name="CuadroTexto 4">
            <a:extLst>
              <a:ext uri="{FF2B5EF4-FFF2-40B4-BE49-F238E27FC236}">
                <a16:creationId xmlns:a16="http://schemas.microsoft.com/office/drawing/2014/main" id="{06DAF272-AA72-4A1B-8339-53CC95DA8A45}"/>
              </a:ext>
            </a:extLst>
          </p:cNvPr>
          <p:cNvSpPr txBox="1"/>
          <p:nvPr/>
        </p:nvSpPr>
        <p:spPr>
          <a:xfrm>
            <a:off x="2988623" y="5763444"/>
            <a:ext cx="2185059" cy="369332"/>
          </a:xfrm>
          <a:prstGeom prst="rect">
            <a:avLst/>
          </a:prstGeom>
          <a:noFill/>
        </p:spPr>
        <p:txBody>
          <a:bodyPr wrap="square" rtlCol="0">
            <a:spAutoFit/>
          </a:bodyPr>
          <a:lstStyle/>
          <a:p>
            <a:pPr algn="ctr"/>
            <a:r>
              <a:rPr lang="en-US" dirty="0">
                <a:solidFill>
                  <a:schemeClr val="tx1">
                    <a:lumMod val="85000"/>
                    <a:lumOff val="15000"/>
                  </a:schemeClr>
                </a:solidFill>
                <a:latin typeface="+mj-lt"/>
              </a:rPr>
              <a:t>Adjacency Matrix</a:t>
            </a:r>
            <a:endParaRPr lang="es-CO" dirty="0">
              <a:solidFill>
                <a:schemeClr val="tx1">
                  <a:lumMod val="85000"/>
                  <a:lumOff val="15000"/>
                </a:schemeClr>
              </a:solidFill>
              <a:latin typeface="+mj-lt"/>
            </a:endParaRPr>
          </a:p>
        </p:txBody>
      </p:sp>
      <p:sp>
        <p:nvSpPr>
          <p:cNvPr id="9" name="CuadroTexto 8">
            <a:extLst>
              <a:ext uri="{FF2B5EF4-FFF2-40B4-BE49-F238E27FC236}">
                <a16:creationId xmlns:a16="http://schemas.microsoft.com/office/drawing/2014/main" id="{D50248C3-8D5A-4AFA-801D-A64048D3CEDF}"/>
              </a:ext>
            </a:extLst>
          </p:cNvPr>
          <p:cNvSpPr txBox="1"/>
          <p:nvPr/>
        </p:nvSpPr>
        <p:spPr>
          <a:xfrm>
            <a:off x="7241968" y="5624945"/>
            <a:ext cx="2185059" cy="646331"/>
          </a:xfrm>
          <a:prstGeom prst="rect">
            <a:avLst/>
          </a:prstGeom>
          <a:noFill/>
        </p:spPr>
        <p:txBody>
          <a:bodyPr wrap="square" rtlCol="0">
            <a:spAutoFit/>
          </a:bodyPr>
          <a:lstStyle/>
          <a:p>
            <a:pPr algn="ctr"/>
            <a:r>
              <a:rPr lang="en-US" dirty="0">
                <a:solidFill>
                  <a:schemeClr val="tx1">
                    <a:lumMod val="85000"/>
                    <a:lumOff val="15000"/>
                  </a:schemeClr>
                </a:solidFill>
                <a:latin typeface="+mj-lt"/>
              </a:rPr>
              <a:t>Adjacency Matrix with Weights</a:t>
            </a:r>
            <a:endParaRPr lang="es-CO" dirty="0">
              <a:solidFill>
                <a:schemeClr val="tx1">
                  <a:lumMod val="85000"/>
                  <a:lumOff val="15000"/>
                </a:schemeClr>
              </a:solidFill>
              <a:latin typeface="+mj-lt"/>
            </a:endParaRPr>
          </a:p>
        </p:txBody>
      </p:sp>
    </p:spTree>
    <p:extLst>
      <p:ext uri="{BB962C8B-B14F-4D97-AF65-F5344CB8AC3E}">
        <p14:creationId xmlns:p14="http://schemas.microsoft.com/office/powerpoint/2010/main" val="2160872681"/>
      </p:ext>
    </p:extLst>
  </p:cSld>
  <p:clrMapOvr>
    <a:masterClrMapping/>
  </p:clrMapOvr>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07B6F492A2824AB1AA9B7FB59A1BDA" ma:contentTypeVersion="7" ma:contentTypeDescription="Create a new document." ma:contentTypeScope="" ma:versionID="560764fb5598359503b5c646350ad644">
  <xsd:schema xmlns:xsd="http://www.w3.org/2001/XMLSchema" xmlns:xs="http://www.w3.org/2001/XMLSchema" xmlns:p="http://schemas.microsoft.com/office/2006/metadata/properties" xmlns:ns2="48d72f5a-074b-4e37-be64-8b2056af12be" xmlns:ns3="969ec63b-a2fe-4bf3-b02a-61e7ab8f4546" targetNamespace="http://schemas.microsoft.com/office/2006/metadata/properties" ma:root="true" ma:fieldsID="af66c59142171f95dfcb5342eeeba5d5" ns2:_="" ns3:_="">
    <xsd:import namespace="48d72f5a-074b-4e37-be64-8b2056af12be"/>
    <xsd:import namespace="969ec63b-a2fe-4bf3-b02a-61e7ab8f45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d72f5a-074b-4e37-be64-8b2056af12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69ec63b-a2fe-4bf3-b02a-61e7ab8f454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949ACB-8D4B-4528-BCAB-E18E92E4FC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d72f5a-074b-4e37-be64-8b2056af12be"/>
    <ds:schemaRef ds:uri="969ec63b-a2fe-4bf3-b02a-61e7ab8f4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E70423-9FE9-4B65-9BE2-E34FCE1BD5F6}">
  <ds:schemaRefs>
    <ds:schemaRef ds:uri="http://schemas.openxmlformats.org/package/2006/metadata/core-properties"/>
    <ds:schemaRef ds:uri="http://purl.org/dc/dcmitype/"/>
    <ds:schemaRef ds:uri="http://schemas.microsoft.com/office/infopath/2007/PartnerControls"/>
    <ds:schemaRef ds:uri="9db1fe39-32b5-401d-b858-083bebdda05b"/>
    <ds:schemaRef ds:uri="http://purl.org/dc/elements/1.1/"/>
    <ds:schemaRef ds:uri="http://schemas.microsoft.com/office/2006/metadata/properties"/>
    <ds:schemaRef ds:uri="http://schemas.microsoft.com/office/2006/documentManagement/types"/>
    <ds:schemaRef ds:uri="2b6075d5-f354-44e0-8e36-84ee52947fd2"/>
    <ds:schemaRef ds:uri="http://www.w3.org/XML/1998/namespace"/>
    <ds:schemaRef ds:uri="http://purl.org/dc/terms/"/>
  </ds:schemaRefs>
</ds:datastoreItem>
</file>

<file path=customXml/itemProps3.xml><?xml version="1.0" encoding="utf-8"?>
<ds:datastoreItem xmlns:ds="http://schemas.openxmlformats.org/officeDocument/2006/customXml" ds:itemID="{F42C2D96-7AE6-498C-A65A-58BFE51032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3702</TotalTime>
  <Words>522</Words>
  <Application>Microsoft Office PowerPoint</Application>
  <PresentationFormat>Panorámica</PresentationFormat>
  <Paragraphs>78</Paragraphs>
  <Slides>19</Slides>
  <Notes>0</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Arial</vt:lpstr>
      <vt:lpstr>Arial Narrow</vt:lpstr>
      <vt:lpstr>Arial Narrow Bold</vt:lpstr>
      <vt:lpstr>Calibri</vt:lpstr>
      <vt:lpstr>Helvetica Neue Light</vt:lpstr>
      <vt:lpstr>Wingdings</vt:lpstr>
      <vt:lpstr>Endava PPT slides</vt:lpstr>
      <vt:lpstr>Sustentacion / feedback</vt:lpstr>
      <vt:lpstr>CHALLENGE:  DYNAMIC PROGRAMMING</vt:lpstr>
      <vt:lpstr>Constrains</vt:lpstr>
      <vt:lpstr>WHAT WE KNOW</vt:lpstr>
      <vt:lpstr>Know test input/output</vt:lpstr>
      <vt:lpstr>analysis</vt:lpstr>
      <vt:lpstr>analysis</vt:lpstr>
      <vt:lpstr>analysis</vt:lpstr>
      <vt:lpstr>analysis</vt:lpstr>
      <vt:lpstr>analysis</vt:lpstr>
      <vt:lpstr>algorithm</vt:lpstr>
      <vt:lpstr>algorithm</vt:lpstr>
      <vt:lpstr>algorithm</vt:lpstr>
      <vt:lpstr>algorithm</vt:lpstr>
      <vt:lpstr>algorithm</vt:lpstr>
      <vt:lpstr>Test cases</vt:lpstr>
      <vt:lpstr>Test cases</vt:lpstr>
      <vt:lpstr>Algorithm complexity</vt:lpstr>
      <vt:lpstr>Presentación de PowerPoint</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SOFIA ZAMORA</cp:lastModifiedBy>
  <cp:revision>73</cp:revision>
  <cp:lastPrinted>2015-07-09T12:46:33Z</cp:lastPrinted>
  <dcterms:created xsi:type="dcterms:W3CDTF">2017-02-27T09:06:14Z</dcterms:created>
  <dcterms:modified xsi:type="dcterms:W3CDTF">2022-02-03T21:57:25Z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0x010100B807B6F492A2824AB1AA9B7FB59A1BDA</vt:lpwstr>
  </property>
  <property fmtid="{D5CDD505-2E9C-101B-9397-08002B2CF9AE}" pid="3" name="_dlc_DocIdItemGuid">
    <vt:lpwstr>b31bafd3-3c2c-442e-bbbb-25765d6fab2c</vt:lpwstr>
  </property>
</Properties>
</file>